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7" r:id="rId2"/>
    <p:sldId id="465" r:id="rId3"/>
    <p:sldId id="469" r:id="rId4"/>
    <p:sldId id="611" r:id="rId5"/>
    <p:sldId id="561" r:id="rId6"/>
    <p:sldId id="612" r:id="rId7"/>
    <p:sldId id="613" r:id="rId8"/>
    <p:sldId id="614" r:id="rId9"/>
    <p:sldId id="615" r:id="rId10"/>
    <p:sldId id="616" r:id="rId11"/>
    <p:sldId id="617" r:id="rId12"/>
    <p:sldId id="618" r:id="rId13"/>
    <p:sldId id="619" r:id="rId14"/>
    <p:sldId id="620" r:id="rId15"/>
    <p:sldId id="621" r:id="rId16"/>
    <p:sldId id="622" r:id="rId17"/>
    <p:sldId id="623" r:id="rId18"/>
    <p:sldId id="624" r:id="rId19"/>
    <p:sldId id="625" r:id="rId20"/>
    <p:sldId id="626" r:id="rId21"/>
    <p:sldId id="628" r:id="rId22"/>
    <p:sldId id="629" r:id="rId23"/>
    <p:sldId id="630" r:id="rId24"/>
    <p:sldId id="631" r:id="rId25"/>
    <p:sldId id="632" r:id="rId26"/>
    <p:sldId id="633" r:id="rId27"/>
    <p:sldId id="634" r:id="rId28"/>
    <p:sldId id="635" r:id="rId29"/>
    <p:sldId id="636" r:id="rId30"/>
    <p:sldId id="637" r:id="rId31"/>
    <p:sldId id="638" r:id="rId32"/>
    <p:sldId id="639" r:id="rId33"/>
    <p:sldId id="641" r:id="rId34"/>
    <p:sldId id="642" r:id="rId35"/>
    <p:sldId id="643" r:id="rId36"/>
    <p:sldId id="644" r:id="rId37"/>
    <p:sldId id="645" r:id="rId38"/>
    <p:sldId id="646" r:id="rId39"/>
    <p:sldId id="647" r:id="rId40"/>
    <p:sldId id="648" r:id="rId41"/>
    <p:sldId id="649" r:id="rId42"/>
    <p:sldId id="650" r:id="rId43"/>
    <p:sldId id="651" r:id="rId44"/>
    <p:sldId id="652" r:id="rId45"/>
    <p:sldId id="653" r:id="rId46"/>
    <p:sldId id="654" r:id="rId47"/>
    <p:sldId id="655" r:id="rId48"/>
    <p:sldId id="656" r:id="rId49"/>
    <p:sldId id="657" r:id="rId50"/>
    <p:sldId id="658" r:id="rId51"/>
    <p:sldId id="659" r:id="rId52"/>
    <p:sldId id="660" r:id="rId53"/>
    <p:sldId id="661" r:id="rId54"/>
    <p:sldId id="662" r:id="rId55"/>
    <p:sldId id="663" r:id="rId56"/>
    <p:sldId id="664" r:id="rId57"/>
    <p:sldId id="665" r:id="rId58"/>
    <p:sldId id="666" r:id="rId59"/>
    <p:sldId id="667" r:id="rId60"/>
    <p:sldId id="668" r:id="rId61"/>
    <p:sldId id="670" r:id="rId62"/>
    <p:sldId id="671" r:id="rId63"/>
    <p:sldId id="672" r:id="rId64"/>
    <p:sldId id="673" r:id="rId65"/>
    <p:sldId id="674" r:id="rId66"/>
    <p:sldId id="675" r:id="rId67"/>
    <p:sldId id="669" r:id="rId68"/>
    <p:sldId id="676" r:id="rId69"/>
    <p:sldId id="677" r:id="rId70"/>
    <p:sldId id="678" r:id="rId71"/>
    <p:sldId id="679" r:id="rId72"/>
    <p:sldId id="310" r:id="rId73"/>
  </p:sldIdLst>
  <p:sldSz cx="9144000" cy="5143500" type="screen16x9"/>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8" userDrawn="1">
          <p15:clr>
            <a:srgbClr val="A4A3A4"/>
          </p15:clr>
        </p15:guide>
        <p15:guide id="2" pos="2880" userDrawn="1">
          <p15:clr>
            <a:srgbClr val="A4A3A4"/>
          </p15:clr>
        </p15:guide>
        <p15:guide id="3" pos="144" userDrawn="1">
          <p15:clr>
            <a:srgbClr val="A4A3A4"/>
          </p15:clr>
        </p15:guide>
        <p15:guide id="4" pos="5616" userDrawn="1">
          <p15:clr>
            <a:srgbClr val="A4A3A4"/>
          </p15:clr>
        </p15:guide>
        <p15:guide id="5" orient="horz" pos="327" userDrawn="1">
          <p15:clr>
            <a:srgbClr val="A4A3A4"/>
          </p15:clr>
        </p15:guide>
        <p15:guide id="7" orient="horz" pos="3072" userDrawn="1">
          <p15:clr>
            <a:srgbClr val="A4A3A4"/>
          </p15:clr>
        </p15:guide>
        <p15:guide id="8" orient="horz" pos="29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DAB"/>
    <a:srgbClr val="FFFFFF"/>
    <a:srgbClr val="D38583"/>
    <a:srgbClr val="33CCCC"/>
    <a:srgbClr val="4AABC6"/>
    <a:srgbClr val="C86866"/>
    <a:srgbClr val="C15653"/>
    <a:srgbClr val="3EA6C2"/>
    <a:srgbClr val="33CCFF"/>
    <a:srgbClr val="44A9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56" autoAdjust="0"/>
  </p:normalViewPr>
  <p:slideViewPr>
    <p:cSldViewPr>
      <p:cViewPr varScale="1">
        <p:scale>
          <a:sx n="85" d="100"/>
          <a:sy n="85" d="100"/>
        </p:scale>
        <p:origin x="77" y="1229"/>
      </p:cViewPr>
      <p:guideLst>
        <p:guide orient="horz" pos="1688"/>
        <p:guide pos="2880"/>
        <p:guide pos="144"/>
        <p:guide pos="5616"/>
        <p:guide orient="horz" pos="327"/>
        <p:guide orient="horz" pos="3072"/>
        <p:guide orient="horz" pos="2981"/>
      </p:guideLst>
    </p:cSldViewPr>
  </p:slideViewPr>
  <p:notesTextViewPr>
    <p:cViewPr>
      <p:scale>
        <a:sx n="1" d="1"/>
        <a:sy n="1" d="1"/>
      </p:scale>
      <p:origin x="0" y="0"/>
    </p:cViewPr>
  </p:notesTextViewPr>
  <p:notesViewPr>
    <p:cSldViewPr showGuides="1">
      <p:cViewPr varScale="1">
        <p:scale>
          <a:sx n="53" d="100"/>
          <a:sy n="53" d="100"/>
        </p:scale>
        <p:origin x="2648" y="44"/>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DA1F2E-2FC6-4C8F-A86E-F4D2904B9E16}" type="datetimeFigureOut">
              <a:rPr lang="zh-CN" altLang="en-US" smtClean="0"/>
              <a:t>2025/10/1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ADC522-0915-43DB-9188-70B259DD1AFD}" type="slidenum">
              <a:rPr lang="zh-CN" altLang="en-US" smtClean="0"/>
              <a:t>‹#›</a:t>
            </a:fld>
            <a:endParaRPr lang="zh-CN" altLang="en-US"/>
          </a:p>
        </p:txBody>
      </p:sp>
    </p:spTree>
    <p:extLst>
      <p:ext uri="{BB962C8B-B14F-4D97-AF65-F5344CB8AC3E}">
        <p14:creationId xmlns:p14="http://schemas.microsoft.com/office/powerpoint/2010/main" val="3159432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9B75F8-F665-47F5-9F1B-1750F29F1993}" type="datetimeFigureOut">
              <a:rPr lang="zh-CN" altLang="en-US" smtClean="0"/>
              <a:pPr/>
              <a:t>2025/10/1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C9018E-597F-42E6-A78B-4790A7F98695}" type="slidenum">
              <a:rPr lang="zh-CN" altLang="en-US" smtClean="0"/>
              <a:pPr/>
              <a:t>‹#›</a:t>
            </a:fld>
            <a:endParaRPr lang="zh-CN" altLang="en-US"/>
          </a:p>
        </p:txBody>
      </p:sp>
    </p:spTree>
    <p:extLst>
      <p:ext uri="{BB962C8B-B14F-4D97-AF65-F5344CB8AC3E}">
        <p14:creationId xmlns:p14="http://schemas.microsoft.com/office/powerpoint/2010/main" val="143815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0303ED4-6D35-4936-8F1D-2BFA02A5954C}" type="datetime1">
              <a:rPr lang="zh-CN" altLang="en-US" smtClean="0"/>
              <a:t>2025/10/1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dirty="0"/>
          </a:p>
        </p:txBody>
      </p:sp>
    </p:spTree>
    <p:extLst>
      <p:ext uri="{BB962C8B-B14F-4D97-AF65-F5344CB8AC3E}">
        <p14:creationId xmlns:p14="http://schemas.microsoft.com/office/powerpoint/2010/main" val="399749390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5020022"/>
            <a:ext cx="9144000" cy="12347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2" name="矩形 11"/>
          <p:cNvSpPr/>
          <p:nvPr userDrawn="1"/>
        </p:nvSpPr>
        <p:spPr>
          <a:xfrm>
            <a:off x="9036496" y="1275606"/>
            <a:ext cx="107504" cy="259228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502804"/>
      </p:ext>
    </p:extLst>
  </p:cSld>
  <p:clrMap bg1="lt1" tx1="dk1" bg2="lt2" tx2="dk2" accent1="accent1" accent2="accent2" accent3="accent3" accent4="accent4" accent5="accent5" accent6="accent6" hlink="hlink" folHlink="folHlink"/>
  <p:sldLayoutIdLst>
    <p:sldLayoutId id="2147483650" r:id="rId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96" userDrawn="1">
          <p15:clr>
            <a:srgbClr val="F26B43"/>
          </p15:clr>
        </p15:guide>
        <p15:guide id="2" pos="2880" userDrawn="1">
          <p15:clr>
            <a:srgbClr val="F26B43"/>
          </p15:clr>
        </p15:guide>
        <p15:guide id="3" pos="144" userDrawn="1">
          <p15:clr>
            <a:srgbClr val="F26B43"/>
          </p15:clr>
        </p15:guide>
        <p15:guide id="4" pos="5616" userDrawn="1">
          <p15:clr>
            <a:srgbClr val="F26B43"/>
          </p15:clr>
        </p15:guide>
        <p15:guide id="5" orient="horz" pos="320" userDrawn="1">
          <p15:clr>
            <a:srgbClr val="F26B43"/>
          </p15:clr>
        </p15:guide>
        <p15:guide id="6" orient="horz" pos="352" userDrawn="1">
          <p15:clr>
            <a:srgbClr val="F26B43"/>
          </p15:clr>
        </p15:guide>
        <p15:guide id="7" orient="horz" pos="3072" userDrawn="1">
          <p15:clr>
            <a:srgbClr val="F26B43"/>
          </p15:clr>
        </p15:guide>
        <p15:guide id="8" orient="horz" pos="30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themeOverride" Target="../theme/themeOverride13.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hemeOverride" Target="../theme/themeOverride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hemeOverride" Target="../theme/themeOverride1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themeOverride" Target="../theme/themeOverride20.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hemeOverride" Target="../theme/themeOverride21.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hemeOverride" Target="../theme/themeOverride24.xml"/><Relationship Id="rId5" Type="http://schemas.openxmlformats.org/officeDocument/2006/relationships/image" Target="../media/image4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hemeOverride" Target="../theme/themeOverride25.xml"/><Relationship Id="rId5" Type="http://schemas.openxmlformats.org/officeDocument/2006/relationships/image" Target="../media/image5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hemeOverride" Target="../theme/themeOverride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28.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hemeOverride" Target="../theme/themeOverride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hemeOverride" Target="../theme/themeOverride36.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hemeOverride" Target="../theme/themeOverride37.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hemeOverride" Target="../theme/themeOverride4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hemeOverride" Target="../theme/themeOverride43.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slideLayout" Target="../slideLayouts/slideLayout1.xml"/><Relationship Id="rId1" Type="http://schemas.openxmlformats.org/officeDocument/2006/relationships/themeOverride" Target="../theme/themeOverride47.xml"/><Relationship Id="rId6" Type="http://schemas.openxmlformats.org/officeDocument/2006/relationships/image" Target="../media/image670.png"/><Relationship Id="rId5" Type="http://schemas.openxmlformats.org/officeDocument/2006/relationships/image" Target="../media/image64.png"/><Relationship Id="rId4" Type="http://schemas.openxmlformats.org/officeDocument/2006/relationships/image" Target="../media/image640.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hemeOverride" Target="../theme/themeOverride4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themeOverride" Target="../theme/themeOverride4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hemeOverride" Target="../theme/themeOverride50.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63.png"/><Relationship Id="rId9"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hemeOverride" Target="../theme/themeOverride5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hemeOverride" Target="../theme/themeOverride54.xml"/><Relationship Id="rId5" Type="http://schemas.openxmlformats.org/officeDocument/2006/relationships/image" Target="../media/image88.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slideLayout" Target="../slideLayouts/slideLayout1.xml"/><Relationship Id="rId1" Type="http://schemas.openxmlformats.org/officeDocument/2006/relationships/themeOverride" Target="../theme/themeOverride55.xml"/><Relationship Id="rId5" Type="http://schemas.openxmlformats.org/officeDocument/2006/relationships/image" Target="../media/image91.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hemeOverride" Target="../theme/themeOverride56.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hemeOverride" Target="../theme/themeOverride57.xml"/><Relationship Id="rId6" Type="http://schemas.openxmlformats.org/officeDocument/2006/relationships/image" Target="../media/image95.png"/><Relationship Id="rId5" Type="http://schemas.openxmlformats.org/officeDocument/2006/relationships/image" Target="../media/image87.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9.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hemeOverride" Target="../theme/themeOverride6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hemeOverride" Target="../theme/themeOverride62.xml"/><Relationship Id="rId5"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hemeOverride" Target="../theme/themeOverride63.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1.xml"/><Relationship Id="rId1" Type="http://schemas.openxmlformats.org/officeDocument/2006/relationships/themeOverride" Target="../theme/themeOverride64.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hemeOverride" Target="../theme/themeOverride65.xml"/><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hemeOverride" Target="../theme/themeOverride66.xml"/><Relationship Id="rId5" Type="http://schemas.openxmlformats.org/officeDocument/2006/relationships/image" Target="../media/image112.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hemeOverride" Target="../theme/themeOverride6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hemeOverride" Target="../theme/themeOverride70.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hemeOverride" Target="../theme/themeOverride7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202167" y="2211710"/>
            <a:ext cx="1492716" cy="646331"/>
          </a:xfrm>
          <a:prstGeom prst="rect">
            <a:avLst/>
          </a:prstGeom>
        </p:spPr>
        <p:txBody>
          <a:bodyPr wrap="none">
            <a:spAutoFit/>
          </a:bodyPr>
          <a:lstStyle/>
          <a:p>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第</a:t>
            </a:r>
            <a:r>
              <a:rPr lang="en-US" altLang="zh-CN"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章 </a:t>
            </a:r>
            <a:endParaRPr lang="zh-CN" altLang="en-US" sz="3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843808" y="1779662"/>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43808" y="1917987"/>
            <a:ext cx="5148064" cy="646331"/>
          </a:xfrm>
          <a:prstGeom prst="rect">
            <a:avLst/>
          </a:prstGeom>
          <a:solidFill>
            <a:schemeClr val="bg1"/>
          </a:solidFill>
        </p:spPr>
        <p:txBody>
          <a:bodyPr wrap="square">
            <a:spAutoFit/>
          </a:bodyPr>
          <a:lstStyle/>
          <a:p>
            <a:pPr algn="ctr"/>
            <a:r>
              <a:rPr lang="zh-CN" altLang="en-US"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传感器信号调理与处理</a:t>
            </a:r>
            <a:endParaRPr lang="zh-CN" altLang="zh-CN"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3275856" y="1784578"/>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十字箭头标注 10"/>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5508104" y="3050071"/>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412679"/>
          <p:cNvSpPr txBox="1">
            <a:spLocks noChangeArrowheads="1"/>
          </p:cNvSpPr>
          <p:nvPr/>
        </p:nvSpPr>
        <p:spPr bwMode="auto">
          <a:xfrm>
            <a:off x="2105025" y="3435846"/>
            <a:ext cx="4933950" cy="109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defRPr/>
            </a:pPr>
            <a:r>
              <a:rPr kumimoji="1" lang="zh-CN" altLang="en-US"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rPr>
              <a:t>刘守兵</a:t>
            </a:r>
            <a:endParaRPr kumimoji="1" lang="en-US" altLang="zh-CN"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eaLnBrk="1" hangingPunct="1">
              <a:lnSpc>
                <a:spcPct val="125000"/>
              </a:lnSpc>
              <a:defRPr/>
            </a:pPr>
            <a:r>
              <a:rPr kumimoji="1" lang="en-US" altLang="zh-CN"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rPr>
              <a:t>17538701371</a:t>
            </a:r>
          </a:p>
          <a:p>
            <a:pPr algn="ctr" eaLnBrk="1" hangingPunct="1">
              <a:lnSpc>
                <a:spcPct val="125000"/>
              </a:lnSpc>
              <a:defRPr/>
            </a:pPr>
            <a:r>
              <a:rPr kumimoji="1" lang="en-US" altLang="zh-CN"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rPr>
              <a:t>liushoubing@haue.edu.cn</a:t>
            </a:r>
            <a:endParaRPr kumimoji="1" lang="zh-CN" altLang="en-US" b="1" dirty="0">
              <a:solidFill>
                <a:srgbClr val="685DAB"/>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99927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86136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a:t>
                </a:r>
                <a:r>
                  <a:rPr lang="zh-CN" altLang="en-US" b="1" dirty="0">
                    <a:solidFill>
                      <a:prstClr val="black"/>
                    </a:solidFill>
                    <a:latin typeface="Times New Roman" panose="02020603050405020304" pitchFamily="18" charset="0"/>
                    <a:ea typeface="微软雅黑" panose="020B0503020204020204" pitchFamily="34" charset="-122"/>
                  </a:rPr>
                  <a:t>电压灵敏度的公式可知：</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电桥的电压</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与电桥的</a:t>
                </a:r>
                <a:r>
                  <a:rPr lang="zh-CN" altLang="en-US" b="1" dirty="0">
                    <a:solidFill>
                      <a:srgbClr val="FF0000"/>
                    </a:solidFill>
                    <a:latin typeface="Times New Roman" panose="02020603050405020304" pitchFamily="18" charset="0"/>
                    <a:ea typeface="微软雅黑" panose="020B0503020204020204" pitchFamily="34" charset="-122"/>
                  </a:rPr>
                  <a:t>供电电压</a:t>
                </a:r>
                <a:r>
                  <a:rPr lang="zh-CN" altLang="en-US" b="1" dirty="0">
                    <a:solidFill>
                      <a:prstClr val="black"/>
                    </a:solidFill>
                    <a:latin typeface="Times New Roman" panose="02020603050405020304" pitchFamily="18" charset="0"/>
                    <a:ea typeface="微软雅黑" panose="020B0503020204020204" pitchFamily="34" charset="-122"/>
                  </a:rPr>
                  <a:t>成</a:t>
                </a:r>
                <a:r>
                  <a:rPr lang="zh-CN" altLang="en-US" b="1" dirty="0">
                    <a:solidFill>
                      <a:srgbClr val="FF0000"/>
                    </a:solidFill>
                    <a:latin typeface="Times New Roman" panose="02020603050405020304" pitchFamily="18" charset="0"/>
                    <a:ea typeface="微软雅黑" panose="020B0503020204020204" pitchFamily="34" charset="-122"/>
                  </a:rPr>
                  <a:t>正比</a:t>
                </a:r>
                <a:r>
                  <a:rPr lang="zh-CN" altLang="en-US" b="1" dirty="0">
                    <a:solidFill>
                      <a:prstClr val="black"/>
                    </a:solidFill>
                    <a:latin typeface="Times New Roman" panose="02020603050405020304" pitchFamily="18" charset="0"/>
                    <a:ea typeface="微软雅黑" panose="020B0503020204020204" pitchFamily="34" charset="-122"/>
                  </a:rPr>
                  <a:t>。如果想要提高电桥的灵敏度，可以增加电源电压，但是必须考虑到电阻元件的</a:t>
                </a:r>
                <a:r>
                  <a:rPr lang="zh-CN" altLang="en-US" b="1" dirty="0">
                    <a:solidFill>
                      <a:srgbClr val="FF0000"/>
                    </a:solidFill>
                    <a:latin typeface="Times New Roman" panose="02020603050405020304" pitchFamily="18" charset="0"/>
                    <a:ea typeface="微软雅黑" panose="020B0503020204020204" pitchFamily="34" charset="-122"/>
                  </a:rPr>
                  <a:t>功耗限制</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电桥的电压灵敏度是桥臂电阻比值</a:t>
                </a:r>
                <a14:m>
                  <m:oMath xmlns:m="http://schemas.openxmlformats.org/officeDocument/2006/math">
                    <m:r>
                      <a:rPr lang="en-US" altLang="zh-CN" b="1" i="1">
                        <a:latin typeface="Cambria Math" panose="02040503050406030204" pitchFamily="18" charset="0"/>
                      </a:rPr>
                      <m:t>𝒏</m:t>
                    </m:r>
                  </m:oMath>
                </a14:m>
                <a:r>
                  <a:rPr lang="zh-CN" altLang="en-US" b="1" dirty="0">
                    <a:solidFill>
                      <a:prstClr val="black"/>
                    </a:solidFill>
                    <a:latin typeface="Times New Roman" panose="02020603050405020304" pitchFamily="18" charset="0"/>
                    <a:ea typeface="微软雅黑" panose="020B0503020204020204" pitchFamily="34" charset="-122"/>
                  </a:rPr>
                  <a:t>的函数，选择合适的</a:t>
                </a:r>
                <a14:m>
                  <m:oMath xmlns:m="http://schemas.openxmlformats.org/officeDocument/2006/math">
                    <m:r>
                      <a:rPr lang="en-US" altLang="zh-CN" b="1" i="1">
                        <a:latin typeface="Cambria Math" panose="02040503050406030204" pitchFamily="18" charset="0"/>
                      </a:rPr>
                      <m:t>𝒏</m:t>
                    </m:r>
                  </m:oMath>
                </a14:m>
                <a:r>
                  <a:rPr lang="zh-CN" altLang="en-US" b="1" dirty="0">
                    <a:solidFill>
                      <a:prstClr val="black"/>
                    </a:solidFill>
                    <a:latin typeface="Times New Roman" panose="02020603050405020304" pitchFamily="18" charset="0"/>
                    <a:ea typeface="微软雅黑" panose="020B0503020204020204" pitchFamily="34" charset="-122"/>
                  </a:rPr>
                  <a:t>值有助于获得更高的灵敏度；</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当桥臂电阻比值</a:t>
                </a:r>
                <a14:m>
                  <m:oMath xmlns:m="http://schemas.openxmlformats.org/officeDocument/2006/math">
                    <m:r>
                      <a:rPr lang="en-US" altLang="zh-CN" b="1" i="1" smtClean="0">
                        <a:solidFill>
                          <a:srgbClr val="FF0000"/>
                        </a:solidFill>
                        <a:latin typeface="Cambria Math" panose="02040503050406030204" pitchFamily="18" charset="0"/>
                      </a:rPr>
                      <m:t>𝒏</m:t>
                    </m:r>
                    <m:r>
                      <m:rPr>
                        <m:nor/>
                      </m:rPr>
                      <a:rPr lang="en-US" altLang="zh-CN" b="1" dirty="0">
                        <a:solidFill>
                          <a:srgbClr val="FF0000"/>
                        </a:solidFill>
                        <a:latin typeface="Times New Roman" panose="02020603050405020304" pitchFamily="18" charset="0"/>
                        <a:ea typeface="微软雅黑" panose="020B0503020204020204" pitchFamily="34" charset="-122"/>
                      </a:rPr>
                      <m:t>=1</m:t>
                    </m:r>
                  </m:oMath>
                </a14:m>
                <a:r>
                  <a:rPr lang="zh-CN" altLang="en-US" b="1" dirty="0">
                    <a:solidFill>
                      <a:prstClr val="black"/>
                    </a:solidFill>
                    <a:latin typeface="Times New Roman" panose="02020603050405020304" pitchFamily="18" charset="0"/>
                    <a:ea typeface="微软雅黑" panose="020B0503020204020204" pitchFamily="34" charset="-122"/>
                  </a:rPr>
                  <a:t>时，电桥的电压</a:t>
                </a:r>
                <a:r>
                  <a:rPr lang="zh-CN" altLang="en-US" b="1" dirty="0">
                    <a:solidFill>
                      <a:srgbClr val="FF0000"/>
                    </a:solidFill>
                    <a:latin typeface="Times New Roman" panose="02020603050405020304" pitchFamily="18" charset="0"/>
                    <a:ea typeface="微软雅黑" panose="020B0503020204020204" pitchFamily="34" charset="-122"/>
                  </a:rPr>
                  <a:t>灵敏度最高</a:t>
                </a:r>
                <a:r>
                  <a:rPr lang="zh-CN" altLang="en-US" b="1" dirty="0">
                    <a:solidFill>
                      <a:prstClr val="black"/>
                    </a:solidFill>
                    <a:latin typeface="Times New Roman" panose="02020603050405020304" pitchFamily="18" charset="0"/>
                    <a:ea typeface="微软雅黑" panose="020B0503020204020204" pitchFamily="34" charset="-122"/>
                  </a:rPr>
                  <a:t>，此时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en-US" b="1" dirty="0">
                    <a:solidFill>
                      <a:prstClr val="black"/>
                    </a:solidFill>
                    <a:latin typeface="Times New Roman" panose="02020603050405020304" pitchFamily="18" charset="0"/>
                    <a:ea typeface="微软雅黑" panose="020B0503020204020204" pitchFamily="34" charset="-122"/>
                  </a:rPr>
                  <a:t>，通常取</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当电源的电压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𝑒</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和电阻相对变化量</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oMath>
                </a14:m>
                <a:r>
                  <a:rPr lang="zh-CN" altLang="zh-CN" b="1" dirty="0">
                    <a:solidFill>
                      <a:prstClr val="black"/>
                    </a:solidFill>
                    <a:latin typeface="Times New Roman" panose="02020603050405020304" pitchFamily="18" charset="0"/>
                    <a:ea typeface="微软雅黑" panose="020B0503020204020204" pitchFamily="34" charset="-122"/>
                  </a:rPr>
                  <a:t>保持不变时，电桥的输出电压及其灵敏度也将保持不变，而且这与各桥臂电阻的阻值大小无关。</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861364"/>
                <a:ext cx="8686800" cy="2834622"/>
              </a:xfrm>
              <a:prstGeom prst="rect">
                <a:avLst/>
              </a:prstGeom>
              <a:blipFill>
                <a:blip r:embed="rId3"/>
                <a:stretch>
                  <a:fillRect l="-280" t="-426" b="-1279"/>
                </a:stretch>
              </a:blipFill>
            </p:spPr>
            <p:txBody>
              <a:bodyPr/>
              <a:lstStyle/>
              <a:p>
                <a:r>
                  <a:rPr lang="zh-CN" altLang="en-US">
                    <a:noFill/>
                  </a:rPr>
                  <a:t> </a:t>
                </a:r>
              </a:p>
            </p:txBody>
          </p:sp>
        </mc:Fallback>
      </mc:AlternateContent>
      <p:sp>
        <p:nvSpPr>
          <p:cNvPr id="8" name="矩形 7"/>
          <p:cNvSpPr/>
          <p:nvPr/>
        </p:nvSpPr>
        <p:spPr>
          <a:xfrm>
            <a:off x="899592" y="1338322"/>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92482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861364"/>
                <a:ext cx="8686800" cy="275966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公式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𝒚</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𝟎</m:t>
                        </m:r>
                      </m:sub>
                    </m:sSub>
                    <m:f>
                      <m:fPr>
                        <m:ctrlPr>
                          <a:rPr lang="zh-CN" altLang="zh-CN" b="1" i="1">
                            <a:latin typeface="Cambria Math" panose="02040503050406030204" pitchFamily="18" charset="0"/>
                          </a:rPr>
                        </m:ctrlPr>
                      </m:fPr>
                      <m:num>
                        <m:r>
                          <a:rPr lang="en-US" altLang="zh-CN" b="1" i="1">
                            <a:latin typeface="Cambria Math" panose="02040503050406030204" pitchFamily="18" charset="0"/>
                          </a:rPr>
                          <m:t>𝒏</m:t>
                        </m:r>
                      </m:num>
                      <m:den>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𝒏</m:t>
                                </m:r>
                              </m:e>
                            </m:d>
                          </m:e>
                          <m:sup>
                            <m:r>
                              <a:rPr lang="en-US" altLang="zh-CN" b="1" i="1">
                                <a:latin typeface="Cambria Math" panose="02040503050406030204" pitchFamily="18" charset="0"/>
                              </a:rPr>
                              <m:t>𝟐</m:t>
                            </m:r>
                          </m:sup>
                        </m:sSup>
                      </m:den>
                    </m:f>
                    <m:f>
                      <m:fPr>
                        <m:ctrlPr>
                          <a:rPr lang="zh-CN" altLang="zh-CN" b="1" i="1">
                            <a:latin typeface="Cambria Math" panose="02040503050406030204" pitchFamily="18" charset="0"/>
                          </a:rPr>
                        </m:ctrlPr>
                      </m:fPr>
                      <m:num>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den>
                    </m:f>
                  </m:oMath>
                </a14:m>
                <a:r>
                  <a:rPr lang="zh-CN" altLang="en-US" b="1" dirty="0">
                    <a:solidFill>
                      <a:prstClr val="black"/>
                    </a:solidFill>
                    <a:latin typeface="Times New Roman" panose="02020603050405020304" pitchFamily="18" charset="0"/>
                    <a:ea typeface="微软雅黑" panose="020B0503020204020204" pitchFamily="34" charset="-122"/>
                  </a:rPr>
                  <a:t>是</a:t>
                </a:r>
                <a:r>
                  <a:rPr lang="zh-CN" altLang="zh-CN" b="1" dirty="0">
                    <a:solidFill>
                      <a:prstClr val="black"/>
                    </a:solidFill>
                    <a:latin typeface="Times New Roman" panose="02020603050405020304" pitchFamily="18" charset="0"/>
                    <a:ea typeface="微软雅黑" panose="020B0503020204020204" pitchFamily="34" charset="-122"/>
                  </a:rPr>
                  <a:t>在略去分母中的较小量</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oMath>
                </a14:m>
                <a:r>
                  <a:rPr lang="zh-CN" altLang="zh-CN" b="1" dirty="0">
                    <a:solidFill>
                      <a:prstClr val="black"/>
                    </a:solidFill>
                    <a:latin typeface="Times New Roman" panose="02020603050405020304" pitchFamily="18" charset="0"/>
                    <a:ea typeface="微软雅黑" panose="020B0503020204020204" pitchFamily="34" charset="-122"/>
                  </a:rPr>
                  <a:t>后得到的理想值</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输出电压的实际值</a:t>
                </a:r>
                <a14:m>
                  <m:oMath xmlns:m="http://schemas.openxmlformats.org/officeDocument/2006/math">
                    <m:sSubSup>
                      <m:sSubSupPr>
                        <m:ctrlPr>
                          <a:rPr lang="zh-CN" altLang="zh-CN" b="1" i="1">
                            <a:solidFill>
                              <a:prstClr val="black"/>
                            </a:solidFill>
                            <a:latin typeface="Cambria Math" panose="02040503050406030204" pitchFamily="18" charset="0"/>
                            <a:ea typeface="微软雅黑" panose="020B0503020204020204" pitchFamily="34" charset="-122"/>
                          </a:rPr>
                        </m:ctrlPr>
                      </m:sSubSupPr>
                      <m:e>
                        <m:r>
                          <a:rPr lang="en-US" altLang="zh-CN" b="1">
                            <a:solidFill>
                              <a:prstClr val="black"/>
                            </a:solidFill>
                            <a:latin typeface="Cambria Math" panose="02040503050406030204" pitchFamily="18" charset="0"/>
                            <a:ea typeface="微软雅黑" panose="020B0503020204020204" pitchFamily="34" charset="-122"/>
                          </a:rPr>
                          <m:t>𝑒</m:t>
                        </m:r>
                      </m:e>
                      <m:sub>
                        <m:r>
                          <a:rPr lang="en-US" altLang="zh-CN" b="1">
                            <a:solidFill>
                              <a:prstClr val="black"/>
                            </a:solidFill>
                            <a:latin typeface="Cambria Math" panose="02040503050406030204" pitchFamily="18" charset="0"/>
                            <a:ea typeface="微软雅黑" panose="020B0503020204020204" pitchFamily="34" charset="-122"/>
                          </a:rPr>
                          <m:t>𝑦</m:t>
                        </m:r>
                      </m:sub>
                      <m:sup>
                        <m:r>
                          <a:rPr lang="en-US" altLang="zh-CN" b="1">
                            <a:solidFill>
                              <a:prstClr val="black"/>
                            </a:solidFill>
                            <a:latin typeface="Cambria Math" panose="02040503050406030204" pitchFamily="18" charset="0"/>
                            <a:ea typeface="微软雅黑" panose="020B0503020204020204" pitchFamily="34" charset="-122"/>
                          </a:rPr>
                          <m:t>′</m:t>
                        </m:r>
                      </m:sup>
                    </m:sSubSup>
                  </m:oMath>
                </a14:m>
                <a:r>
                  <a:rPr lang="zh-CN" altLang="zh-CN" b="1" dirty="0">
                    <a:solidFill>
                      <a:prstClr val="black"/>
                    </a:solidFill>
                    <a:latin typeface="Times New Roman" panose="02020603050405020304" pitchFamily="18" charset="0"/>
                    <a:ea typeface="微软雅黑" panose="020B0503020204020204" pitchFamily="34" charset="-122"/>
                  </a:rPr>
                  <a:t>应为：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由于近似处理造成的非线性误差为：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861364"/>
                <a:ext cx="8686800" cy="2759666"/>
              </a:xfrm>
              <a:prstGeom prst="rect">
                <a:avLst/>
              </a:prstGeom>
              <a:blipFill>
                <a:blip r:embed="rId3"/>
                <a:stretch>
                  <a:fillRect l="-280" r="-140"/>
                </a:stretch>
              </a:blipFill>
            </p:spPr>
            <p:txBody>
              <a:bodyPr/>
              <a:lstStyle/>
              <a:p>
                <a:r>
                  <a:rPr lang="zh-CN" altLang="en-US">
                    <a:noFill/>
                  </a:rPr>
                  <a:t> </a:t>
                </a:r>
              </a:p>
            </p:txBody>
          </p:sp>
        </mc:Fallback>
      </mc:AlternateContent>
      <p:sp>
        <p:nvSpPr>
          <p:cNvPr id="8" name="矩形 7"/>
          <p:cNvSpPr/>
          <p:nvPr/>
        </p:nvSpPr>
        <p:spPr>
          <a:xfrm>
            <a:off x="899592" y="1338322"/>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925395" y="2505306"/>
                <a:ext cx="3293209" cy="1110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up>
                          <m:r>
                            <a:rPr lang="zh-CN" altLang="en-US" b="1" i="0">
                              <a:latin typeface="Cambria Math" panose="02040503050406030204" pitchFamily="18" charset="0"/>
                            </a:rPr>
                            <m:t>′</m:t>
                          </m:r>
                        </m:sup>
                      </m:sSubSup>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𝒏</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num>
                        <m:den>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1">
                                  <a:latin typeface="Cambria Math" panose="02040503050406030204" pitchFamily="18" charset="0"/>
                                </a:rPr>
                                <m:t>𝒏</m:t>
                              </m:r>
                            </m:e>
                          </m:d>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925395" y="2505306"/>
                <a:ext cx="3293209" cy="11105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2814916" y="3939902"/>
                <a:ext cx="3529364" cy="7211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𝜸</m:t>
                          </m:r>
                        </m:e>
                        <m:sub>
                          <m:r>
                            <a:rPr lang="zh-CN" altLang="en-US" b="1" i="1">
                              <a:solidFill>
                                <a:srgbClr val="FF0000"/>
                              </a:solidFill>
                              <a:latin typeface="Cambria Math" panose="02040503050406030204" pitchFamily="18" charset="0"/>
                            </a:rPr>
                            <m:t>𝑳</m:t>
                          </m:r>
                        </m:sub>
                      </m:sSub>
                      <m:r>
                        <a:rPr lang="zh-CN" altLang="en-US" b="1" i="0">
                          <a:solidFill>
                            <a:srgbClr val="FF0000"/>
                          </a:solidFill>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up>
                              <m:r>
                                <a:rPr lang="zh-CN" altLang="en-US" b="1" i="0">
                                  <a:latin typeface="Cambria Math" panose="02040503050406030204" pitchFamily="18" charset="0"/>
                                </a:rPr>
                                <m:t>′</m:t>
                              </m:r>
                            </m:sup>
                          </m:sSubSup>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den>
                      </m:f>
                      <m:r>
                        <a:rPr lang="zh-CN" altLang="en-US" b="1" i="0">
                          <a:latin typeface="Cambria Math" panose="02040503050406030204" pitchFamily="18" charset="0"/>
                        </a:rPr>
                        <m:t>=</m:t>
                      </m:r>
                      <m:f>
                        <m:fPr>
                          <m:ctrlPr>
                            <a:rPr lang="zh-CN" altLang="en-US" b="1" i="1" smtClean="0">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num>
                        <m:den>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den>
                      </m:f>
                    </m:oMath>
                  </m:oMathPara>
                </a14:m>
                <a:endParaRPr lang="zh-CN" altLang="en-US" b="1" dirty="0"/>
              </a:p>
            </p:txBody>
          </p:sp>
        </mc:Choice>
        <mc:Fallback>
          <p:sp>
            <p:nvSpPr>
              <p:cNvPr id="3" name="矩形 2"/>
              <p:cNvSpPr>
                <a:spLocks noRot="1" noChangeAspect="1" noMove="1" noResize="1" noEditPoints="1" noAdjustHandles="1" noChangeArrowheads="1" noChangeShapeType="1" noTextEdit="1"/>
              </p:cNvSpPr>
              <p:nvPr/>
            </p:nvSpPr>
            <p:spPr>
              <a:xfrm>
                <a:off x="2814916" y="3939902"/>
                <a:ext cx="3529364" cy="7211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645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86136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如果是四等臂电桥，即</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𝒏</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r>
                  <a:rPr lang="zh-CN" altLang="zh-CN" b="1" dirty="0">
                    <a:solidFill>
                      <a:prstClr val="black"/>
                    </a:solidFill>
                    <a:latin typeface="Times New Roman" panose="02020603050405020304" pitchFamily="18" charset="0"/>
                    <a:ea typeface="微软雅黑" panose="020B0503020204020204" pitchFamily="34" charset="-122"/>
                  </a:rPr>
                  <a:t>，则：</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对于</a:t>
                </a:r>
                <a:r>
                  <a:rPr lang="zh-CN" altLang="en-US" b="1" dirty="0">
                    <a:solidFill>
                      <a:srgbClr val="FF0000"/>
                    </a:solidFill>
                    <a:latin typeface="Times New Roman" panose="02020603050405020304" pitchFamily="18" charset="0"/>
                    <a:ea typeface="微软雅黑" panose="020B0503020204020204" pitchFamily="34" charset="-122"/>
                  </a:rPr>
                  <a:t>电阻相对变化较大</a:t>
                </a:r>
                <a:r>
                  <a:rPr lang="zh-CN" altLang="en-US" b="1" dirty="0">
                    <a:solidFill>
                      <a:prstClr val="black"/>
                    </a:solidFill>
                    <a:latin typeface="Times New Roman" panose="02020603050405020304" pitchFamily="18" charset="0"/>
                    <a:ea typeface="微软雅黑" panose="020B0503020204020204" pitchFamily="34" charset="-122"/>
                  </a:rPr>
                  <a:t>的情况，如果</a:t>
                </a:r>
                <a:r>
                  <a:rPr lang="zh-CN" altLang="en-US" b="1" dirty="0">
                    <a:solidFill>
                      <a:srgbClr val="FF0000"/>
                    </a:solidFill>
                    <a:latin typeface="Times New Roman" panose="02020603050405020304" pitchFamily="18" charset="0"/>
                    <a:ea typeface="微软雅黑" panose="020B0503020204020204" pitchFamily="34" charset="-122"/>
                  </a:rPr>
                  <a:t>非线性误差不能满足要求</a:t>
                </a:r>
                <a:r>
                  <a:rPr lang="zh-CN" altLang="en-US" b="1" dirty="0">
                    <a:solidFill>
                      <a:prstClr val="black"/>
                    </a:solidFill>
                    <a:latin typeface="Times New Roman" panose="02020603050405020304" pitchFamily="18" charset="0"/>
                    <a:ea typeface="微软雅黑" panose="020B0503020204020204" pitchFamily="34" charset="-122"/>
                  </a:rPr>
                  <a:t>，就必须消除这些误差；</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减少或消除这些非线性误差的方法包括：</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提高桥臂比；</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采用差动电桥。</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861364"/>
                <a:ext cx="8686800" cy="2834622"/>
              </a:xfrm>
              <a:prstGeom prst="rect">
                <a:avLst/>
              </a:prstGeom>
              <a:blipFill>
                <a:blip r:embed="rId3"/>
                <a:stretch>
                  <a:fillRect l="-280" t="-426" b="-1279"/>
                </a:stretch>
              </a:blipFill>
            </p:spPr>
            <p:txBody>
              <a:bodyPr/>
              <a:lstStyle/>
              <a:p>
                <a:r>
                  <a:rPr lang="zh-CN" altLang="en-US">
                    <a:noFill/>
                  </a:rPr>
                  <a:t> </a:t>
                </a:r>
              </a:p>
            </p:txBody>
          </p:sp>
        </mc:Fallback>
      </mc:AlternateContent>
      <p:sp>
        <p:nvSpPr>
          <p:cNvPr id="8" name="矩形 7"/>
          <p:cNvSpPr/>
          <p:nvPr/>
        </p:nvSpPr>
        <p:spPr>
          <a:xfrm>
            <a:off x="899592" y="1338322"/>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563888" y="2330665"/>
                <a:ext cx="2053126" cy="673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𝜸</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num>
                        <m:den>
                          <m:r>
                            <a:rPr lang="zh-CN" altLang="en-US" b="1" i="0">
                              <a:latin typeface="Cambria Math" panose="02040503050406030204" pitchFamily="18" charset="0"/>
                            </a:rPr>
                            <m:t>𝟐</m:t>
                          </m:r>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563888" y="2330665"/>
                <a:ext cx="2053126" cy="67313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7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7" name="矩形 6"/>
          <p:cNvSpPr/>
          <p:nvPr/>
        </p:nvSpPr>
        <p:spPr>
          <a:xfrm>
            <a:off x="246211" y="186136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差动电桥分半桥差动和全桥差动两种情形：</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8" name="矩形 7"/>
          <p:cNvSpPr/>
          <p:nvPr/>
        </p:nvSpPr>
        <p:spPr>
          <a:xfrm>
            <a:off x="899592" y="1338322"/>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1799692" y="2283718"/>
            <a:ext cx="2340260" cy="2160239"/>
          </a:xfrm>
          <a:prstGeom prst="rect">
            <a:avLst/>
          </a:prstGeom>
          <a:noFill/>
          <a:ln>
            <a:noFill/>
          </a:ln>
        </p:spPr>
      </p:pic>
      <p:pic>
        <p:nvPicPr>
          <p:cNvPr id="11" name="图片 10"/>
          <p:cNvPicPr/>
          <p:nvPr/>
        </p:nvPicPr>
        <p:blipFill>
          <a:blip r:embed="rId4">
            <a:extLst>
              <a:ext uri="{28A0092B-C50C-407E-A947-70E740481C1C}">
                <a14:useLocalDpi xmlns:a14="http://schemas.microsoft.com/office/drawing/2010/main" val="0"/>
              </a:ext>
            </a:extLst>
          </a:blip>
          <a:srcRect/>
          <a:stretch>
            <a:fillRect/>
          </a:stretch>
        </p:blipFill>
        <p:spPr bwMode="auto">
          <a:xfrm>
            <a:off x="4896036" y="2202780"/>
            <a:ext cx="2556284" cy="2151790"/>
          </a:xfrm>
          <a:prstGeom prst="rect">
            <a:avLst/>
          </a:prstGeom>
          <a:noFill/>
          <a:ln>
            <a:noFill/>
          </a:ln>
        </p:spPr>
      </p:pic>
      <p:sp>
        <p:nvSpPr>
          <p:cNvPr id="2" name="矩形 1"/>
          <p:cNvSpPr/>
          <p:nvPr/>
        </p:nvSpPr>
        <p:spPr>
          <a:xfrm>
            <a:off x="2322911" y="4314170"/>
            <a:ext cx="1005403"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半桥差动</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12" name="矩形 11"/>
          <p:cNvSpPr/>
          <p:nvPr/>
        </p:nvSpPr>
        <p:spPr>
          <a:xfrm>
            <a:off x="5531078" y="4310485"/>
            <a:ext cx="1005403" cy="338554"/>
          </a:xfrm>
          <a:prstGeom prst="rect">
            <a:avLst/>
          </a:prstGeom>
        </p:spPr>
        <p:txBody>
          <a:bodyPr wrap="none">
            <a:spAutoFit/>
          </a:bodyPr>
          <a:lstStyle/>
          <a:p>
            <a:r>
              <a:rPr lang="zh-CN" altLang="en-US" sz="1600" b="1" dirty="0">
                <a:solidFill>
                  <a:prstClr val="black"/>
                </a:solidFill>
                <a:latin typeface="Times New Roman" panose="02020603050405020304" pitchFamily="18" charset="0"/>
                <a:ea typeface="微软雅黑" panose="020B0503020204020204" pitchFamily="34" charset="-122"/>
              </a:rPr>
              <a:t>全</a:t>
            </a:r>
            <a:r>
              <a:rPr lang="zh-CN" altLang="zh-CN" sz="1600" b="1" dirty="0">
                <a:solidFill>
                  <a:prstClr val="black"/>
                </a:solidFill>
                <a:latin typeface="Times New Roman" panose="02020603050405020304" pitchFamily="18" charset="0"/>
                <a:ea typeface="微软雅黑" panose="020B0503020204020204" pitchFamily="34" charset="-122"/>
              </a:rPr>
              <a:t>桥差动</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5560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7" name="矩形 6"/>
          <p:cNvSpPr/>
          <p:nvPr/>
        </p:nvSpPr>
        <p:spPr>
          <a:xfrm>
            <a:off x="241756" y="1743658"/>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8" name="矩形 7"/>
          <p:cNvSpPr/>
          <p:nvPr/>
        </p:nvSpPr>
        <p:spPr>
          <a:xfrm>
            <a:off x="899592" y="1269801"/>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56958" y="1779662"/>
                <a:ext cx="4315042"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在半桥差动电路中，只有两个相邻桥臂接入电阻元件，其输出电压为：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，则得到：</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256958" y="1779662"/>
                <a:ext cx="4315042" cy="2529923"/>
              </a:xfrm>
              <a:prstGeom prst="rect">
                <a:avLst/>
              </a:prstGeom>
              <a:blipFill>
                <a:blip r:embed="rId3"/>
                <a:stretch>
                  <a:fillRect l="-847" t="-1205" r="-6638"/>
                </a:stretch>
              </a:blipFill>
            </p:spPr>
            <p:txBody>
              <a:bodyPr/>
              <a:lstStyle/>
              <a:p>
                <a:r>
                  <a:rPr lang="zh-CN" altLang="en-US">
                    <a:noFill/>
                  </a:rPr>
                  <a:t> </a:t>
                </a:r>
              </a:p>
            </p:txBody>
          </p:sp>
        </mc:Fallback>
      </mc:AlternateContent>
      <p:pic>
        <p:nvPicPr>
          <p:cNvPr id="16" name="图片 15"/>
          <p:cNvPicPr/>
          <p:nvPr/>
        </p:nvPicPr>
        <p:blipFill>
          <a:blip r:embed="rId4">
            <a:extLst>
              <a:ext uri="{28A0092B-C50C-407E-A947-70E740481C1C}">
                <a14:useLocalDpi xmlns:a14="http://schemas.microsoft.com/office/drawing/2010/main" val="0"/>
              </a:ext>
            </a:extLst>
          </a:blip>
          <a:srcRect/>
          <a:stretch>
            <a:fillRect/>
          </a:stretch>
        </p:blipFill>
        <p:spPr bwMode="auto">
          <a:xfrm>
            <a:off x="5328084" y="1767310"/>
            <a:ext cx="2916324" cy="2304256"/>
          </a:xfrm>
          <a:prstGeom prst="rect">
            <a:avLst/>
          </a:prstGeom>
          <a:noFill/>
          <a:ln>
            <a:noFill/>
          </a:ln>
        </p:spPr>
      </p:pic>
      <mc:AlternateContent xmlns:mc="http://schemas.openxmlformats.org/markup-compatibility/2006" xmlns:a14="http://schemas.microsoft.com/office/drawing/2010/main">
        <mc:Choice Requires="a14">
          <p:sp>
            <p:nvSpPr>
              <p:cNvPr id="4" name="矩形 3"/>
              <p:cNvSpPr/>
              <p:nvPr/>
            </p:nvSpPr>
            <p:spPr>
              <a:xfrm>
                <a:off x="338246" y="2569932"/>
                <a:ext cx="4341766" cy="613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smtClean="0">
                              <a:latin typeface="Cambria Math" panose="02040503050406030204" pitchFamily="18" charset="0"/>
                            </a:rPr>
                          </m:ctrlPr>
                        </m:sSubPr>
                        <m:e>
                          <m:r>
                            <a:rPr lang="zh-CN" altLang="en-US" sz="1600" b="1" i="1">
                              <a:latin typeface="Cambria Math" panose="02040503050406030204" pitchFamily="18" charset="0"/>
                            </a:rPr>
                            <m:t>𝒆</m:t>
                          </m:r>
                        </m:e>
                        <m:sub>
                          <m:r>
                            <a:rPr lang="zh-CN" altLang="en-US" sz="1600" b="1" i="1">
                              <a:latin typeface="Cambria Math" panose="02040503050406030204" pitchFamily="18" charset="0"/>
                            </a:rPr>
                            <m:t>𝒚</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𝒆</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e>
                          </m:d>
                        </m:num>
                        <m:den>
                          <m:d>
                            <m:dPr>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𝟐</m:t>
                                  </m:r>
                                </m:sub>
                              </m:sSub>
                            </m:e>
                          </m:d>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𝟒</m:t>
                              </m:r>
                            </m:sub>
                          </m:sSub>
                        </m:num>
                        <m:den>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𝟑</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𝟒</m:t>
                              </m:r>
                            </m:sub>
                          </m:sSub>
                        </m:den>
                      </m:f>
                      <m:r>
                        <a:rPr lang="en-US" altLang="zh-CN" sz="1600" b="1" i="1" smtClean="0">
                          <a:latin typeface="Cambria Math" panose="02040503050406030204" pitchFamily="18" charset="0"/>
                        </a:rPr>
                        <m:t>]</m:t>
                      </m:r>
                    </m:oMath>
                  </m:oMathPara>
                </a14:m>
                <a:endParaRPr lang="zh-CN" altLang="en-US" sz="1600" b="1" dirty="0"/>
              </a:p>
            </p:txBody>
          </p:sp>
        </mc:Choice>
        <mc:Fallback xmlns="">
          <p:sp>
            <p:nvSpPr>
              <p:cNvPr id="4" name="矩形 3"/>
              <p:cNvSpPr>
                <a:spLocks noRot="1" noChangeAspect="1" noMove="1" noResize="1" noEditPoints="1" noAdjustHandles="1" noChangeArrowheads="1" noChangeShapeType="1" noTextEdit="1"/>
              </p:cNvSpPr>
              <p:nvPr/>
            </p:nvSpPr>
            <p:spPr>
              <a:xfrm>
                <a:off x="338246" y="2569932"/>
                <a:ext cx="4341766" cy="61388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78636" y="3651870"/>
                <a:ext cx="1471685"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𝟐</m:t>
                          </m:r>
                        </m:den>
                      </m:f>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678636" y="3651870"/>
                <a:ext cx="1471685" cy="65723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29249" y="4271128"/>
                <a:ext cx="1011687" cy="568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𝟐</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929249" y="4271128"/>
                <a:ext cx="1011687" cy="568874"/>
              </a:xfrm>
              <a:prstGeom prst="rect">
                <a:avLst/>
              </a:prstGeom>
              <a:blipFill>
                <a:blip r:embed="rId7"/>
                <a:stretch>
                  <a:fillRect/>
                </a:stretch>
              </a:blipFill>
            </p:spPr>
            <p:txBody>
              <a:bodyPr/>
              <a:lstStyle/>
              <a:p>
                <a:r>
                  <a:rPr lang="zh-CN" altLang="en-US">
                    <a:noFill/>
                  </a:rPr>
                  <a:t> </a:t>
                </a:r>
              </a:p>
            </p:txBody>
          </p:sp>
        </mc:Fallback>
      </mc:AlternateContent>
      <p:sp>
        <p:nvSpPr>
          <p:cNvPr id="17" name="矩形 16"/>
          <p:cNvSpPr/>
          <p:nvPr/>
        </p:nvSpPr>
        <p:spPr>
          <a:xfrm>
            <a:off x="4575247" y="3912554"/>
            <a:ext cx="4533257" cy="1006429"/>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半桥</a:t>
            </a:r>
            <a:r>
              <a:rPr lang="zh-CN" altLang="en-US" b="1" dirty="0">
                <a:solidFill>
                  <a:prstClr val="black"/>
                </a:solidFill>
                <a:latin typeface="Times New Roman" panose="02020603050405020304" pitchFamily="18" charset="0"/>
                <a:ea typeface="微软雅黑" panose="020B0503020204020204" pitchFamily="34" charset="-122"/>
              </a:rPr>
              <a:t>差动测量电路</a:t>
            </a:r>
            <a:r>
              <a:rPr lang="zh-CN" altLang="en-US" b="1" dirty="0">
                <a:solidFill>
                  <a:srgbClr val="FF0000"/>
                </a:solidFill>
                <a:latin typeface="Times New Roman" panose="02020603050405020304" pitchFamily="18" charset="0"/>
                <a:ea typeface="微软雅黑" panose="020B0503020204020204" pitchFamily="34" charset="-122"/>
              </a:rPr>
              <a:t>无非线性误差</a:t>
            </a:r>
            <a:r>
              <a:rPr lang="zh-CN" altLang="en-US" b="1" dirty="0">
                <a:solidFill>
                  <a:prstClr val="black"/>
                </a:solidFill>
                <a:latin typeface="Times New Roman" panose="02020603050405020304" pitchFamily="18" charset="0"/>
                <a:ea typeface="微软雅黑" panose="020B0503020204020204" pitchFamily="34" charset="-122"/>
              </a:rPr>
              <a:t>，且电桥电压</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比单臂电阻应变片工作时</a:t>
            </a:r>
            <a:r>
              <a:rPr lang="zh-CN" altLang="en-US" b="1" dirty="0">
                <a:solidFill>
                  <a:srgbClr val="FF0000"/>
                </a:solidFill>
                <a:latin typeface="Times New Roman" panose="02020603050405020304" pitchFamily="18" charset="0"/>
                <a:ea typeface="微软雅黑" panose="020B0503020204020204" pitchFamily="34" charset="-122"/>
              </a:rPr>
              <a:t>提高了一倍</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27380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7" name="矩形 6"/>
          <p:cNvSpPr/>
          <p:nvPr/>
        </p:nvSpPr>
        <p:spPr>
          <a:xfrm>
            <a:off x="241756" y="1743658"/>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8" name="矩形 7"/>
          <p:cNvSpPr/>
          <p:nvPr/>
        </p:nvSpPr>
        <p:spPr>
          <a:xfrm>
            <a:off x="899592" y="1269801"/>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56958" y="1878031"/>
                <a:ext cx="4315042"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若将电桥四臂都接入电阻应变片，即可构成全桥差动测量电路，其输出电压为：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en-US"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，则得到：</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256958" y="1878031"/>
                <a:ext cx="4315042" cy="2529923"/>
              </a:xfrm>
              <a:prstGeom prst="rect">
                <a:avLst/>
              </a:prstGeom>
              <a:blipFill>
                <a:blip r:embed="rId3"/>
                <a:stretch>
                  <a:fillRect l="-847" t="-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71034" y="3982403"/>
                <a:ext cx="1471685"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671034" y="3982403"/>
                <a:ext cx="1471685" cy="6572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01034" y="4504347"/>
                <a:ext cx="10116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a:latin typeface="Cambria Math" panose="02040503050406030204" pitchFamily="18" charset="0"/>
                            </a:rPr>
                            <m:t>𝟎</m:t>
                          </m:r>
                        </m:sub>
                      </m:sSub>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901034" y="4504347"/>
                <a:ext cx="1011687" cy="369332"/>
              </a:xfrm>
              <a:prstGeom prst="rect">
                <a:avLst/>
              </a:prstGeom>
              <a:blipFill>
                <a:blip r:embed="rId5"/>
                <a:stretch>
                  <a:fillRect/>
                </a:stretch>
              </a:blipFill>
            </p:spPr>
            <p:txBody>
              <a:bodyPr/>
              <a:lstStyle/>
              <a:p>
                <a:r>
                  <a:rPr lang="zh-CN" altLang="en-US">
                    <a:noFill/>
                  </a:rPr>
                  <a:t> </a:t>
                </a:r>
              </a:p>
            </p:txBody>
          </p:sp>
        </mc:Fallback>
      </mc:AlternateContent>
      <p:sp>
        <p:nvSpPr>
          <p:cNvPr id="17" name="矩形 16"/>
          <p:cNvSpPr/>
          <p:nvPr/>
        </p:nvSpPr>
        <p:spPr>
          <a:xfrm>
            <a:off x="4571999" y="3987282"/>
            <a:ext cx="4533257" cy="70173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全桥</a:t>
            </a:r>
            <a:r>
              <a:rPr lang="zh-CN" altLang="en-US" b="1" dirty="0">
                <a:solidFill>
                  <a:prstClr val="black"/>
                </a:solidFill>
                <a:latin typeface="Times New Roman" panose="02020603050405020304" pitchFamily="18" charset="0"/>
                <a:ea typeface="微软雅黑" panose="020B0503020204020204" pitchFamily="34" charset="-122"/>
              </a:rPr>
              <a:t>差动测量电路</a:t>
            </a:r>
            <a:r>
              <a:rPr lang="zh-CN" altLang="en-US" b="1" dirty="0">
                <a:solidFill>
                  <a:srgbClr val="FF0000"/>
                </a:solidFill>
                <a:latin typeface="Times New Roman" panose="02020603050405020304" pitchFamily="18" charset="0"/>
                <a:ea typeface="微软雅黑" panose="020B0503020204020204" pitchFamily="34" charset="-122"/>
              </a:rPr>
              <a:t>无非线性误差</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电压灵敏度</a:t>
            </a:r>
            <a:r>
              <a:rPr lang="zh-CN" altLang="en-US" b="1" dirty="0">
                <a:solidFill>
                  <a:prstClr val="black"/>
                </a:solidFill>
                <a:latin typeface="Times New Roman" panose="02020603050405020304" pitchFamily="18" charset="0"/>
                <a:ea typeface="微软雅黑" panose="020B0503020204020204" pitchFamily="34" charset="-122"/>
              </a:rPr>
              <a:t>是单臂电阻应变片工作时的</a:t>
            </a:r>
            <a:r>
              <a:rPr lang="en-US" altLang="zh-CN" b="1" dirty="0">
                <a:solidFill>
                  <a:srgbClr val="FF0000"/>
                </a:solidFill>
                <a:latin typeface="Times New Roman" panose="02020603050405020304" pitchFamily="18" charset="0"/>
                <a:ea typeface="微软雅黑" panose="020B0503020204020204" pitchFamily="34" charset="-122"/>
              </a:rPr>
              <a:t>4</a:t>
            </a:r>
            <a:r>
              <a:rPr lang="zh-CN" altLang="en-US" b="1" dirty="0">
                <a:solidFill>
                  <a:prstClr val="black"/>
                </a:solidFill>
                <a:latin typeface="Times New Roman" panose="02020603050405020304" pitchFamily="18" charset="0"/>
                <a:ea typeface="微软雅黑" panose="020B0503020204020204" pitchFamily="34" charset="-122"/>
              </a:rPr>
              <a:t>倍。</a:t>
            </a:r>
            <a:endParaRPr lang="en-US" altLang="zh-CN"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323528" y="2850139"/>
                <a:ext cx="4768826" cy="540661"/>
              </a:xfrm>
              <a:prstGeom prst="rect">
                <a:avLst/>
              </a:prstGeom>
            </p:spPr>
            <p:txBody>
              <a:bodyPr wrap="square">
                <a:spAutoFit/>
              </a:bodyPr>
              <a:lstStyle/>
              <a:p>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e>
                        </m:d>
                      </m:num>
                      <m:den>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e>
                        </m:d>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e>
                        </m:d>
                      </m:num>
                      <m:den>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e>
                        </m:d>
                      </m:den>
                    </m:f>
                  </m:oMath>
                </a14:m>
                <a:r>
                  <a:rPr lang="en-US" altLang="zh-CN" b="1" dirty="0"/>
                  <a:t>]</a:t>
                </a:r>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23528" y="2850139"/>
                <a:ext cx="4768826" cy="540661"/>
              </a:xfrm>
              <a:prstGeom prst="rect">
                <a:avLst/>
              </a:prstGeom>
              <a:blipFill>
                <a:blip r:embed="rId6"/>
                <a:stretch>
                  <a:fillRect r="-384" b="-6818"/>
                </a:stretch>
              </a:blipFill>
            </p:spPr>
            <p:txBody>
              <a:bodyPr/>
              <a:lstStyle/>
              <a:p>
                <a:r>
                  <a:rPr lang="zh-CN" altLang="en-US">
                    <a:noFill/>
                  </a:rPr>
                  <a:t> </a:t>
                </a:r>
              </a:p>
            </p:txBody>
          </p:sp>
        </mc:Fallback>
      </mc:AlternateContent>
      <p:pic>
        <p:nvPicPr>
          <p:cNvPr id="18" name="图片 17"/>
          <p:cNvPicPr/>
          <p:nvPr/>
        </p:nvPicPr>
        <p:blipFill>
          <a:blip r:embed="rId7">
            <a:extLst>
              <a:ext uri="{28A0092B-C50C-407E-A947-70E740481C1C}">
                <a14:useLocalDpi xmlns:a14="http://schemas.microsoft.com/office/drawing/2010/main" val="0"/>
              </a:ext>
            </a:extLst>
          </a:blip>
          <a:srcRect/>
          <a:stretch>
            <a:fillRect/>
          </a:stretch>
        </p:blipFill>
        <p:spPr bwMode="auto">
          <a:xfrm>
            <a:off x="5796136" y="1839702"/>
            <a:ext cx="2698351" cy="2147580"/>
          </a:xfrm>
          <a:prstGeom prst="rect">
            <a:avLst/>
          </a:prstGeom>
          <a:noFill/>
          <a:ln>
            <a:noFill/>
          </a:ln>
        </p:spPr>
      </p:pic>
    </p:spTree>
    <p:extLst>
      <p:ext uri="{BB962C8B-B14F-4D97-AF65-F5344CB8AC3E}">
        <p14:creationId xmlns:p14="http://schemas.microsoft.com/office/powerpoint/2010/main" val="2347639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p:sp>
        <p:nvSpPr>
          <p:cNvPr id="2" name="矩形 1"/>
          <p:cNvSpPr/>
          <p:nvPr/>
        </p:nvSpPr>
        <p:spPr>
          <a:xfrm>
            <a:off x="228600" y="1023578"/>
            <a:ext cx="4343400" cy="3083921"/>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当电桥的供桥电压为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电压时，电桥转换电路为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交流电桥</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与直流电桥相比，交流电桥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双向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供电，更有利于</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消除零漂</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，所以实用的电桥转换电路多为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交流电桥与直流电桥的不同点主要在以下两点：</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激励电源为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电源；</a:t>
            </a:r>
          </a:p>
          <a:p>
            <a:pPr marL="800100" lvl="1" indent="-34290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桥臂可以是</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电感</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或</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041058"/>
            <a:ext cx="2844316" cy="3309021"/>
          </a:xfrm>
          <a:prstGeom prst="rect">
            <a:avLst/>
          </a:prstGeom>
        </p:spPr>
      </p:pic>
    </p:spTree>
    <p:extLst>
      <p:ext uri="{BB962C8B-B14F-4D97-AF65-F5344CB8AC3E}">
        <p14:creationId xmlns:p14="http://schemas.microsoft.com/office/powerpoint/2010/main" val="3975118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mc:AlternateContent xmlns:mc="http://schemas.openxmlformats.org/markup-compatibility/2006" xmlns:a14="http://schemas.microsoft.com/office/drawing/2010/main">
        <mc:Choice Requires="a14">
          <p:sp>
            <p:nvSpPr>
              <p:cNvPr id="2" name="矩形 1"/>
              <p:cNvSpPr/>
              <p:nvPr/>
            </p:nvSpPr>
            <p:spPr>
              <a:xfrm>
                <a:off x="228600" y="1023578"/>
                <a:ext cx="8686800" cy="4119333"/>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若在测量前电桥输出电压为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，电桥达平衡状态，则可得</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电桥平衡条件</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正弦交流电压供电情况下，各桥臂阻抗用复数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𝝓</m:t>
                            </m:r>
                          </m:e>
                          <m:sub>
                            <m:r>
                              <a:rPr lang="en-US" altLang="zh-CN" b="1" i="1">
                                <a:latin typeface="Cambria Math" panose="02040503050406030204" pitchFamily="18" charset="0"/>
                              </a:rPr>
                              <m:t>𝒊</m:t>
                            </m:r>
                          </m:sub>
                        </m:sSub>
                      </m:sup>
                    </m:sSup>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表示，则可得：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交流电桥平衡条件分为幅值和相角两个部分：</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600"/>
                  </a:spcBef>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18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阻抗角</a:t>
                </a:r>
                <a14:m>
                  <m:oMath xmlns:m="http://schemas.openxmlformats.org/officeDocument/2006/math">
                    <m:r>
                      <a:rPr lang="en-US" altLang="zh-CN" b="1" i="1">
                        <a:latin typeface="Cambria Math" panose="02040503050406030204" pitchFamily="18" charset="0"/>
                      </a:rPr>
                      <m:t>𝝓</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表示桥臂电流与电压之间的相位差：</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spcBef>
                    <a:spcPts val="600"/>
                  </a:spcBef>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当桥臂为纯电阻时，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𝝓</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spcBef>
                    <a:spcPts val="600"/>
                  </a:spcBef>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若为电感性阻抗时，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𝝓</m:t>
                    </m:r>
                    <m:r>
                      <a:rPr lang="en-US" altLang="zh-CN" b="1">
                        <a:solidFill>
                          <a:prstClr val="black"/>
                        </a:solidFill>
                        <a:latin typeface="Cambria Math" panose="02040503050406030204" pitchFamily="18" charset="0"/>
                        <a:ea typeface="微软雅黑" panose="020B0503020204020204" pitchFamily="34" charset="-122"/>
                      </a:rPr>
                      <m:t>&gt;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spcBef>
                    <a:spcPts val="600"/>
                  </a:spcBef>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若为电容性阻抗时，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𝝓</m:t>
                    </m:r>
                    <m:r>
                      <a:rPr lang="en-US" altLang="zh-CN" b="1">
                        <a:solidFill>
                          <a:prstClr val="black"/>
                        </a:solidFill>
                        <a:latin typeface="Cambria Math" panose="02040503050406030204" pitchFamily="18" charset="0"/>
                        <a:ea typeface="微软雅黑" panose="020B0503020204020204" pitchFamily="34" charset="-122"/>
                      </a:rPr>
                      <m:t>&lt;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8600" y="1023578"/>
                <a:ext cx="8686800" cy="4119333"/>
              </a:xfrm>
              <a:prstGeom prst="rect">
                <a:avLst/>
              </a:prstGeom>
              <a:blipFill>
                <a:blip r:embed="rId3"/>
                <a:stretch>
                  <a:fillRect l="-491" t="-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851920" y="1446334"/>
                <a:ext cx="14555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𝟏</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𝟐</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𝟒</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851920" y="1446334"/>
                <a:ext cx="145559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47764" y="2183823"/>
                <a:ext cx="4241481"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𝒆</m:t>
                          </m:r>
                        </m:e>
                        <m:sup>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𝟑</m:t>
                                  </m:r>
                                </m:sub>
                              </m:sSub>
                            </m:e>
                          </m:d>
                        </m:sup>
                      </m:sSup>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𝒆</m:t>
                          </m:r>
                        </m:e>
                        <m:sup>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𝟒</m:t>
                                  </m:r>
                                </m:sub>
                              </m:sSub>
                            </m:e>
                          </m:d>
                        </m:sup>
                      </m:sSup>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447764" y="2183823"/>
                <a:ext cx="4241481" cy="38792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38252" y="2859782"/>
                <a:ext cx="249388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smtClean="0">
                              <a:latin typeface="Cambria Math" panose="02040503050406030204" pitchFamily="18" charset="0"/>
                            </a:rPr>
                          </m:ctrlPr>
                        </m:dPr>
                        <m:e>
                          <m:eqArr>
                            <m:eqArrPr>
                              <m:ctrlPr>
                                <a:rPr lang="zh-CN" altLang="en-US" b="1" i="1">
                                  <a:latin typeface="Cambria Math" panose="02040503050406030204" pitchFamily="18" charset="0"/>
                                </a:rPr>
                              </m:ctrlPr>
                            </m:eqArrPr>
                            <m:e>
                              <m:r>
                                <a:rPr lang="zh-CN" altLang="en-US" b="1">
                                  <a:latin typeface="Cambria Math" panose="02040503050406030204" pitchFamily="18" charset="0"/>
                                </a:rPr>
                                <m:t>&amp;</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en-US" altLang="zh-CN" b="1" i="0" smtClean="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e>
                            <m:e>
                              <m:r>
                                <a:rPr lang="zh-CN" altLang="en-US" b="1" i="0">
                                  <a:latin typeface="Cambria Math" panose="02040503050406030204" pitchFamily="18" charset="0"/>
                                </a:rPr>
                                <m:t>&amp;</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en-US" altLang="zh-CN" b="1" i="0" smtClean="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en-US" altLang="zh-CN" b="1" i="0" smtClean="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𝟒</m:t>
                                  </m:r>
                                </m:sub>
                              </m:sSub>
                            </m:e>
                          </m:eqArr>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338252" y="2859782"/>
                <a:ext cx="2493888" cy="71019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569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p:sp>
        <p:nvSpPr>
          <p:cNvPr id="2" name="矩形 1"/>
          <p:cNvSpPr/>
          <p:nvPr/>
        </p:nvSpPr>
        <p:spPr>
          <a:xfrm>
            <a:off x="228600" y="1023578"/>
            <a:ext cx="8686800" cy="3748719"/>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常见的交流电桥有</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电感式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电桥两种：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791580" y="1491630"/>
            <a:ext cx="3084652" cy="2740278"/>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498231"/>
            <a:ext cx="2916324" cy="2799412"/>
          </a:xfrm>
          <a:prstGeom prst="rect">
            <a:avLst/>
          </a:prstGeom>
          <a:noFill/>
          <a:ln>
            <a:noFill/>
          </a:ln>
        </p:spPr>
      </p:pic>
      <p:sp>
        <p:nvSpPr>
          <p:cNvPr id="6" name="矩形 5"/>
          <p:cNvSpPr/>
          <p:nvPr/>
        </p:nvSpPr>
        <p:spPr>
          <a:xfrm>
            <a:off x="1728612" y="4231908"/>
            <a:ext cx="1210588"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电容式电桥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7" name="矩形 6"/>
          <p:cNvSpPr/>
          <p:nvPr/>
        </p:nvSpPr>
        <p:spPr>
          <a:xfrm>
            <a:off x="6216956" y="4236378"/>
            <a:ext cx="1210588"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电感式电桥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628154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p:sp>
        <p:nvSpPr>
          <p:cNvPr id="2" name="矩形 1"/>
          <p:cNvSpPr/>
          <p:nvPr/>
        </p:nvSpPr>
        <p:spPr>
          <a:xfrm>
            <a:off x="228600" y="1095586"/>
            <a:ext cx="8686800" cy="3748719"/>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交流电桥测量精度主要受以下几个因素的影响：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电桥各元件之间的互感</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耦合</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泄漏电阻以及元件间、元件对地之间的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分布电容</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邻近交流电路对电桥的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感应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影响等。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激励电源的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频率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必须具有很好的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稳定</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性，否则交流电桥无法正常工作。</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3367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44639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07504" y="381893"/>
            <a:ext cx="4356485" cy="461665"/>
          </a:xfrm>
          <a:prstGeom prst="rect">
            <a:avLst/>
          </a:prstGeom>
        </p:spPr>
        <p:txBody>
          <a:bodyPr wrap="square">
            <a:spAutoFit/>
          </a:bodyPr>
          <a:lstStyle/>
          <a:p>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第</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4</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章  传感器信号调理与处理</a:t>
            </a:r>
            <a:endParaRPr lang="zh-CN"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圆柱形 21"/>
          <p:cNvSpPr/>
          <p:nvPr/>
        </p:nvSpPr>
        <p:spPr>
          <a:xfrm>
            <a:off x="1137799" y="116759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TextBox 22"/>
          <p:cNvSpPr txBox="1"/>
          <p:nvPr/>
        </p:nvSpPr>
        <p:spPr>
          <a:xfrm>
            <a:off x="2001891" y="2755857"/>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圆柱形 23"/>
          <p:cNvSpPr/>
          <p:nvPr/>
        </p:nvSpPr>
        <p:spPr>
          <a:xfrm>
            <a:off x="2064281" y="2602112"/>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TextBox 31"/>
          <p:cNvSpPr txBox="1"/>
          <p:nvPr/>
        </p:nvSpPr>
        <p:spPr>
          <a:xfrm>
            <a:off x="2197445" y="2706058"/>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4.3</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Box 32"/>
          <p:cNvSpPr txBox="1"/>
          <p:nvPr/>
        </p:nvSpPr>
        <p:spPr>
          <a:xfrm>
            <a:off x="1245811" y="1235536"/>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圆柱形 34"/>
          <p:cNvSpPr/>
          <p:nvPr/>
        </p:nvSpPr>
        <p:spPr>
          <a:xfrm>
            <a:off x="2469947" y="1131590"/>
            <a:ext cx="661893"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电桥</a:t>
            </a:r>
          </a:p>
        </p:txBody>
      </p:sp>
      <p:sp>
        <p:nvSpPr>
          <p:cNvPr id="36" name="圆柱形 35"/>
          <p:cNvSpPr/>
          <p:nvPr/>
        </p:nvSpPr>
        <p:spPr>
          <a:xfrm>
            <a:off x="3385577" y="2602112"/>
            <a:ext cx="1186423"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信号滤波</a:t>
            </a:r>
          </a:p>
        </p:txBody>
      </p:sp>
      <p:cxnSp>
        <p:nvCxnSpPr>
          <p:cNvPr id="41" name="直接连接符 40"/>
          <p:cNvCxnSpPr>
            <a:endCxn id="35" idx="2"/>
          </p:cNvCxnSpPr>
          <p:nvPr/>
        </p:nvCxnSpPr>
        <p:spPr>
          <a:xfrm>
            <a:off x="1994745" y="1383618"/>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4" idx="4"/>
            <a:endCxn id="36" idx="2"/>
          </p:cNvCxnSpPr>
          <p:nvPr/>
        </p:nvCxnSpPr>
        <p:spPr>
          <a:xfrm>
            <a:off x="2892373" y="2854140"/>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圆柱形 15"/>
          <p:cNvSpPr/>
          <p:nvPr/>
        </p:nvSpPr>
        <p:spPr>
          <a:xfrm>
            <a:off x="1720649" y="1851619"/>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extBox 32"/>
          <p:cNvSpPr txBox="1"/>
          <p:nvPr/>
        </p:nvSpPr>
        <p:spPr>
          <a:xfrm>
            <a:off x="1828661" y="1955565"/>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4.2</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圆柱形 17"/>
          <p:cNvSpPr/>
          <p:nvPr/>
        </p:nvSpPr>
        <p:spPr>
          <a:xfrm>
            <a:off x="3052797" y="1851619"/>
            <a:ext cx="1116124"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信号放大</a:t>
            </a:r>
          </a:p>
        </p:txBody>
      </p:sp>
      <p:cxnSp>
        <p:nvCxnSpPr>
          <p:cNvPr id="19" name="直接连接符 18"/>
          <p:cNvCxnSpPr>
            <a:endCxn id="18" idx="2"/>
          </p:cNvCxnSpPr>
          <p:nvPr/>
        </p:nvCxnSpPr>
        <p:spPr>
          <a:xfrm>
            <a:off x="2577595" y="2103647"/>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2"/>
          <p:cNvSpPr txBox="1"/>
          <p:nvPr/>
        </p:nvSpPr>
        <p:spPr>
          <a:xfrm>
            <a:off x="2612909" y="3584313"/>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圆柱形 29"/>
          <p:cNvSpPr/>
          <p:nvPr/>
        </p:nvSpPr>
        <p:spPr>
          <a:xfrm>
            <a:off x="2675299" y="335260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Box 31"/>
          <p:cNvSpPr txBox="1"/>
          <p:nvPr/>
        </p:nvSpPr>
        <p:spPr>
          <a:xfrm>
            <a:off x="2808463" y="3456550"/>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4.4</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圆柱形 33"/>
          <p:cNvSpPr/>
          <p:nvPr/>
        </p:nvSpPr>
        <p:spPr>
          <a:xfrm>
            <a:off x="3996595" y="3352604"/>
            <a:ext cx="1150809"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信号变换</a:t>
            </a:r>
          </a:p>
        </p:txBody>
      </p:sp>
      <p:cxnSp>
        <p:nvCxnSpPr>
          <p:cNvPr id="37" name="直接连接符 36"/>
          <p:cNvCxnSpPr>
            <a:stCxn id="30" idx="4"/>
            <a:endCxn id="34" idx="2"/>
          </p:cNvCxnSpPr>
          <p:nvPr/>
        </p:nvCxnSpPr>
        <p:spPr>
          <a:xfrm>
            <a:off x="3503391" y="3604632"/>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圆柱形 38"/>
          <p:cNvSpPr/>
          <p:nvPr/>
        </p:nvSpPr>
        <p:spPr>
          <a:xfrm>
            <a:off x="3278769" y="4102706"/>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TextBox 31"/>
          <p:cNvSpPr txBox="1"/>
          <p:nvPr/>
        </p:nvSpPr>
        <p:spPr>
          <a:xfrm>
            <a:off x="3411933" y="4206652"/>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4.5</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圆柱形 41"/>
          <p:cNvSpPr/>
          <p:nvPr/>
        </p:nvSpPr>
        <p:spPr>
          <a:xfrm>
            <a:off x="4600065" y="4102706"/>
            <a:ext cx="1556111"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微弱信号检测</a:t>
            </a:r>
          </a:p>
        </p:txBody>
      </p:sp>
      <p:cxnSp>
        <p:nvCxnSpPr>
          <p:cNvPr id="44" name="直接连接符 43"/>
          <p:cNvCxnSpPr>
            <a:stCxn id="39" idx="4"/>
            <a:endCxn id="42" idx="2"/>
          </p:cNvCxnSpPr>
          <p:nvPr/>
        </p:nvCxnSpPr>
        <p:spPr>
          <a:xfrm>
            <a:off x="4106861" y="4354734"/>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96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8519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电桥操作的技术规范</a:t>
            </a:r>
          </a:p>
        </p:txBody>
      </p:sp>
      <p:sp>
        <p:nvSpPr>
          <p:cNvPr id="10" name="矩形 9"/>
          <p:cNvSpPr/>
          <p:nvPr/>
        </p:nvSpPr>
        <p:spPr>
          <a:xfrm>
            <a:off x="241756" y="1743658"/>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当传感器与电桥距离较远的时候，为了保证电桥的正常工作，需要对电路进行补偿：</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205222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连接导线的补偿</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0" name="图片 19"/>
          <p:cNvPicPr/>
          <p:nvPr/>
        </p:nvPicPr>
        <p:blipFill>
          <a:blip r:embed="rId3">
            <a:extLst>
              <a:ext uri="{28A0092B-C50C-407E-A947-70E740481C1C}">
                <a14:useLocalDpi xmlns:a14="http://schemas.microsoft.com/office/drawing/2010/main" val="0"/>
              </a:ext>
            </a:extLst>
          </a:blip>
          <a:srcRect/>
          <a:stretch>
            <a:fillRect/>
          </a:stretch>
        </p:blipFill>
        <p:spPr bwMode="auto">
          <a:xfrm>
            <a:off x="3108123" y="2337104"/>
            <a:ext cx="3065186" cy="1116124"/>
          </a:xfrm>
          <a:prstGeom prst="rect">
            <a:avLst/>
          </a:prstGeom>
          <a:noFill/>
          <a:ln>
            <a:noFill/>
          </a:ln>
        </p:spPr>
      </p:pic>
      <p:pic>
        <p:nvPicPr>
          <p:cNvPr id="21" name="图片 2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8123" y="3723258"/>
            <a:ext cx="2954065" cy="1009080"/>
          </a:xfrm>
          <a:prstGeom prst="rect">
            <a:avLst/>
          </a:prstGeom>
          <a:noFill/>
          <a:ln>
            <a:noFill/>
          </a:ln>
        </p:spPr>
      </p:pic>
      <p:sp>
        <p:nvSpPr>
          <p:cNvPr id="22" name="下箭头 21"/>
          <p:cNvSpPr/>
          <p:nvPr/>
        </p:nvSpPr>
        <p:spPr>
          <a:xfrm>
            <a:off x="4477143" y="3147678"/>
            <a:ext cx="216023" cy="611100"/>
          </a:xfrm>
          <a:prstGeom prst="downArrow">
            <a:avLst/>
          </a:prstGeom>
          <a:solidFill>
            <a:schemeClr val="tx1">
              <a:lumMod val="50000"/>
              <a:lumOff val="50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a:p>
        </p:txBody>
      </p:sp>
      <p:sp>
        <p:nvSpPr>
          <p:cNvPr id="23" name="矩形 22"/>
          <p:cNvSpPr/>
          <p:nvPr/>
        </p:nvSpPr>
        <p:spPr>
          <a:xfrm>
            <a:off x="6552220" y="2387312"/>
            <a:ext cx="1826141" cy="584775"/>
          </a:xfrm>
          <a:prstGeom prst="rect">
            <a:avLst/>
          </a:prstGeom>
        </p:spPr>
        <p:txBody>
          <a:bodyPr wrap="square">
            <a:spAutoFit/>
          </a:bodyPr>
          <a:lstStyle/>
          <a:p>
            <a:pPr algn="ctr"/>
            <a:r>
              <a:rPr lang="zh-CN" altLang="zh-CN" sz="1600" b="1" dirty="0">
                <a:solidFill>
                  <a:prstClr val="black"/>
                </a:solidFill>
                <a:latin typeface="Times New Roman" panose="02020603050405020304" pitchFamily="18" charset="0"/>
                <a:ea typeface="微软雅黑" panose="020B0503020204020204" pitchFamily="34" charset="-122"/>
              </a:rPr>
              <a:t>具有远距离连接传感器的电桥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24" name="矩形 23"/>
          <p:cNvSpPr/>
          <p:nvPr/>
        </p:nvSpPr>
        <p:spPr>
          <a:xfrm>
            <a:off x="6660232" y="3889244"/>
            <a:ext cx="1826141"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带补偿电缆的电桥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64567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8519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电桥操作的技术规范</a:t>
            </a:r>
          </a:p>
        </p:txBody>
      </p:sp>
      <mc:AlternateContent xmlns:mc="http://schemas.openxmlformats.org/markup-compatibility/2006" xmlns:a14="http://schemas.microsoft.com/office/drawing/2010/main">
        <mc:Choice Requires="a14">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在输入导线的一根或两根上串联可变电阻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𝒔</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，即可实现电桥灵敏度的调节；</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241756" y="1707654"/>
                <a:ext cx="8686800" cy="3139321"/>
              </a:xfrm>
              <a:prstGeom prst="rect">
                <a:avLst/>
              </a:prstGeom>
              <a:blipFill>
                <a:blip r:embed="rId3"/>
                <a:stretch>
                  <a:fillRect l="-350" t="-385"/>
                </a:stretch>
              </a:blipFill>
            </p:spPr>
            <p:txBody>
              <a:bodyPr/>
              <a:lstStyle/>
              <a:p>
                <a:r>
                  <a:rPr lang="zh-CN" altLang="en-US">
                    <a:noFill/>
                  </a:rPr>
                  <a:t> </a:t>
                </a:r>
              </a:p>
            </p:txBody>
          </p:sp>
        </mc:Fallback>
      </mc:AlternateContent>
      <p:sp>
        <p:nvSpPr>
          <p:cNvPr id="11" name="矩形 10"/>
          <p:cNvSpPr/>
          <p:nvPr/>
        </p:nvSpPr>
        <p:spPr>
          <a:xfrm>
            <a:off x="899592" y="1269801"/>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电桥灵敏度的调节</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5" name="图片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108" y="2103698"/>
            <a:ext cx="3168352" cy="2686298"/>
          </a:xfrm>
          <a:prstGeom prst="rect">
            <a:avLst/>
          </a:prstGeom>
          <a:noFill/>
          <a:ln>
            <a:noFill/>
          </a:ln>
        </p:spPr>
      </p:pic>
      <mc:AlternateContent xmlns:mc="http://schemas.openxmlformats.org/markup-compatibility/2006" xmlns:a14="http://schemas.microsoft.com/office/drawing/2010/main">
        <mc:Choice Requires="a14">
          <p:sp>
            <p:nvSpPr>
              <p:cNvPr id="16" name="矩形 15"/>
              <p:cNvSpPr/>
              <p:nvPr/>
            </p:nvSpPr>
            <p:spPr>
              <a:xfrm>
                <a:off x="257110" y="2031690"/>
                <a:ext cx="4782941" cy="277306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设电桥所有臂的电阻值均为</a:t>
                </a:r>
                <a14:m>
                  <m:oMath xmlns:m="http://schemas.openxmlformats.org/officeDocument/2006/math">
                    <m:r>
                      <a:rPr lang="en-US" altLang="zh-CN" b="1" i="1">
                        <a:latin typeface="Cambria Math" panose="02040503050406030204" pitchFamily="18" charset="0"/>
                      </a:rPr>
                      <m:t>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，则由电压源所看到的电阻值亦将为</a:t>
                </a:r>
                <a14:m>
                  <m:oMath xmlns:m="http://schemas.openxmlformats.org/officeDocument/2006/math">
                    <m:r>
                      <a:rPr lang="en-US" altLang="zh-CN" b="1" i="1">
                        <a:latin typeface="Cambria Math" panose="02040503050406030204" pitchFamily="18" charset="0"/>
                      </a:rPr>
                      <m:t>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串联可变电阻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𝒔</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后，由分压电路原理可得电桥的输入将减小为原来的</a:t>
                </a:r>
                <a14:m>
                  <m:oMath xmlns:m="http://schemas.openxmlformats.org/officeDocument/2006/math">
                    <m:r>
                      <a:rPr lang="zh-CN" altLang="en-US" b="1" i="1">
                        <a:latin typeface="Cambria Math" panose="02040503050406030204" pitchFamily="18" charset="0"/>
                      </a:rPr>
                      <m:t>𝒏</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倍，即：</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调节串联电阻</a:t>
                </a:r>
                <a14:m>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1">
                            <a:solidFill>
                              <a:srgbClr val="FF0000"/>
                            </a:solidFill>
                            <a:latin typeface="Cambria Math" panose="02040503050406030204" pitchFamily="18" charset="0"/>
                          </a:rPr>
                          <m:t>𝒔</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即可改变电桥的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灵敏度</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1">
                            <a:latin typeface="Cambria Math" panose="02040503050406030204" pitchFamily="18" charset="0"/>
                          </a:rPr>
                          <m:t>𝒔</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，电桥灵敏度越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大</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1">
                            <a:latin typeface="Cambria Math" panose="02040503050406030204" pitchFamily="18" charset="0"/>
                          </a:rPr>
                          <m:t>𝒔</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大</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，电桥灵敏度越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57110" y="2031690"/>
                <a:ext cx="4782941" cy="2773067"/>
              </a:xfrm>
              <a:prstGeom prst="rect">
                <a:avLst/>
              </a:prstGeom>
              <a:blipFill>
                <a:blip r:embed="rId5"/>
                <a:stretch>
                  <a:fillRect l="-764" t="-879" r="-637" b="-19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234251" y="3255826"/>
                <a:ext cx="2828658"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𝑹</m:t>
                          </m:r>
                        </m:num>
                        <m:den>
                          <m:r>
                            <a:rPr lang="zh-CN" altLang="en-US" b="1" i="1">
                              <a:latin typeface="Cambria Math" panose="02040503050406030204" pitchFamily="18" charset="0"/>
                            </a:rPr>
                            <m:t>𝑹</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𝒔</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d>
                            <m:dPr>
                              <m:begChr m:val=""/>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type m:val="lin"/>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𝒔</m:t>
                                      </m:r>
                                    </m:sub>
                                  </m:sSub>
                                </m:num>
                                <m:den>
                                  <m:r>
                                    <a:rPr lang="zh-CN" altLang="en-US" b="1" i="1">
                                      <a:latin typeface="Cambria Math" panose="02040503050406030204" pitchFamily="18" charset="0"/>
                                    </a:rPr>
                                    <m:t>𝑹</m:t>
                                  </m:r>
                                </m:den>
                              </m:f>
                            </m:e>
                          </m:d>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234251" y="3255826"/>
                <a:ext cx="2828658" cy="66191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2149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02587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信号放大</a:t>
            </a:r>
          </a:p>
        </p:txBody>
      </p:sp>
      <p:sp>
        <p:nvSpPr>
          <p:cNvPr id="4" name="矩形 3"/>
          <p:cNvSpPr/>
          <p:nvPr/>
        </p:nvSpPr>
        <p:spPr>
          <a:xfrm>
            <a:off x="243770" y="1099793"/>
            <a:ext cx="8686800" cy="2516073"/>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信号放大电路可用于</a:t>
            </a:r>
            <a:r>
              <a:rPr lang="zh-CN" altLang="en-US" b="1" dirty="0">
                <a:solidFill>
                  <a:srgbClr val="FF0000"/>
                </a:solidFill>
                <a:latin typeface="Times New Roman" panose="02020603050405020304" pitchFamily="18" charset="0"/>
                <a:ea typeface="微软雅黑" panose="020B0503020204020204" pitchFamily="34" charset="-122"/>
              </a:rPr>
              <a:t>放大</a:t>
            </a:r>
            <a:r>
              <a:rPr lang="zh-CN" altLang="en-US" b="1" dirty="0">
                <a:solidFill>
                  <a:prstClr val="black"/>
                </a:solidFill>
                <a:latin typeface="Times New Roman" panose="02020603050405020304" pitchFamily="18" charset="0"/>
                <a:ea typeface="微软雅黑" panose="020B0503020204020204" pitchFamily="34" charset="-122"/>
              </a:rPr>
              <a:t>微弱的</a:t>
            </a:r>
            <a:r>
              <a:rPr lang="zh-CN" altLang="en-US" b="1" dirty="0">
                <a:solidFill>
                  <a:srgbClr val="FF0000"/>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或电</a:t>
            </a:r>
            <a:r>
              <a:rPr lang="zh-CN" altLang="en-US" b="1" dirty="0">
                <a:solidFill>
                  <a:srgbClr val="FF0000"/>
                </a:solidFill>
                <a:latin typeface="Times New Roman" panose="02020603050405020304" pitchFamily="18" charset="0"/>
                <a:ea typeface="微软雅黑" panose="020B0503020204020204" pitchFamily="34" charset="-122"/>
              </a:rPr>
              <a:t>荷</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使用可调增益的放大器可以更好地与</a:t>
            </a:r>
            <a:r>
              <a:rPr lang="en-US" altLang="zh-CN" b="1" dirty="0">
                <a:solidFill>
                  <a:prstClr val="black"/>
                </a:solidFill>
                <a:latin typeface="Times New Roman" panose="02020603050405020304" pitchFamily="18" charset="0"/>
                <a:ea typeface="微软雅黑" panose="020B0503020204020204" pitchFamily="34" charset="-122"/>
              </a:rPr>
              <a:t>A/D</a:t>
            </a:r>
            <a:r>
              <a:rPr lang="zh-CN" altLang="en-US" b="1" dirty="0">
                <a:solidFill>
                  <a:prstClr val="black"/>
                </a:solidFill>
                <a:latin typeface="Times New Roman" panose="02020603050405020304" pitchFamily="18" charset="0"/>
                <a:ea typeface="微软雅黑" panose="020B0503020204020204" pitchFamily="34" charset="-122"/>
              </a:rPr>
              <a:t>转换器的输入电压范围匹配，以满足所需的分辨率；</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常见的放大电路类型包括</a:t>
            </a:r>
            <a:r>
              <a:rPr lang="zh-CN" altLang="en-US" b="1" dirty="0">
                <a:solidFill>
                  <a:srgbClr val="FF0000"/>
                </a:solidFill>
                <a:latin typeface="Times New Roman" panose="02020603050405020304" pitchFamily="18" charset="0"/>
                <a:ea typeface="微软雅黑" panose="020B0503020204020204" pitchFamily="34" charset="-122"/>
              </a:rPr>
              <a:t>同相</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反相</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仪表</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差动</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可变增益</a:t>
            </a:r>
            <a:r>
              <a:rPr lang="zh-CN" altLang="en-US" b="1" dirty="0">
                <a:solidFill>
                  <a:prstClr val="black"/>
                </a:solidFill>
                <a:latin typeface="Times New Roman" panose="02020603050405020304" pitchFamily="18" charset="0"/>
                <a:ea typeface="微软雅黑" panose="020B0503020204020204" pitchFamily="34" charset="-122"/>
              </a:rPr>
              <a:t>放大器和</a:t>
            </a:r>
            <a:r>
              <a:rPr lang="zh-CN" altLang="en-US" b="1" dirty="0">
                <a:solidFill>
                  <a:srgbClr val="FF0000"/>
                </a:solidFill>
                <a:latin typeface="Times New Roman" panose="02020603050405020304" pitchFamily="18" charset="0"/>
                <a:ea typeface="微软雅黑" panose="020B0503020204020204" pitchFamily="34" charset="-122"/>
              </a:rPr>
              <a:t>隔离</a:t>
            </a:r>
            <a:r>
              <a:rPr lang="zh-CN" altLang="en-US" b="1" dirty="0">
                <a:solidFill>
                  <a:prstClr val="black"/>
                </a:solidFill>
                <a:latin typeface="Times New Roman" panose="02020603050405020304" pitchFamily="18" charset="0"/>
                <a:ea typeface="微软雅黑" panose="020B0503020204020204" pitchFamily="34" charset="-122"/>
              </a:rPr>
              <a:t>放大器等；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信号放大电路主要分为三类：由</a:t>
            </a:r>
            <a:r>
              <a:rPr lang="zh-CN" altLang="en-US" b="1" dirty="0">
                <a:solidFill>
                  <a:srgbClr val="FF0000"/>
                </a:solidFill>
                <a:latin typeface="Times New Roman" panose="02020603050405020304" pitchFamily="18" charset="0"/>
                <a:ea typeface="微软雅黑" panose="020B0503020204020204" pitchFamily="34" charset="-122"/>
              </a:rPr>
              <a:t>分立</a:t>
            </a:r>
            <a:r>
              <a:rPr lang="zh-CN" altLang="en-US" b="1" dirty="0">
                <a:solidFill>
                  <a:prstClr val="black"/>
                </a:solidFill>
                <a:latin typeface="Times New Roman" panose="02020603050405020304" pitchFamily="18" charset="0"/>
                <a:ea typeface="微软雅黑" panose="020B0503020204020204" pitchFamily="34" charset="-122"/>
              </a:rPr>
              <a:t>元件组成的电路、由</a:t>
            </a:r>
            <a:r>
              <a:rPr lang="zh-CN" altLang="en-US" b="1" dirty="0">
                <a:solidFill>
                  <a:srgbClr val="FF0000"/>
                </a:solidFill>
                <a:latin typeface="Times New Roman" panose="02020603050405020304" pitchFamily="18" charset="0"/>
                <a:ea typeface="微软雅黑" panose="020B0503020204020204" pitchFamily="34" charset="-122"/>
              </a:rPr>
              <a:t>通用集成</a:t>
            </a:r>
            <a:r>
              <a:rPr lang="zh-CN" altLang="en-US" b="1" dirty="0">
                <a:solidFill>
                  <a:prstClr val="black"/>
                </a:solidFill>
                <a:latin typeface="Times New Roman" panose="02020603050405020304" pitchFamily="18" charset="0"/>
                <a:ea typeface="微软雅黑" panose="020B0503020204020204" pitchFamily="34" charset="-122"/>
              </a:rPr>
              <a:t>运算放大器组成的电路以及由</a:t>
            </a:r>
            <a:r>
              <a:rPr lang="zh-CN" altLang="en-US" b="1" dirty="0">
                <a:solidFill>
                  <a:srgbClr val="FF0000"/>
                </a:solidFill>
                <a:latin typeface="Times New Roman" panose="02020603050405020304" pitchFamily="18" charset="0"/>
                <a:ea typeface="微软雅黑" panose="020B0503020204020204" pitchFamily="34" charset="-122"/>
              </a:rPr>
              <a:t>单片集成</a:t>
            </a:r>
            <a:r>
              <a:rPr lang="zh-CN" altLang="en-US" b="1" dirty="0">
                <a:solidFill>
                  <a:prstClr val="black"/>
                </a:solidFill>
                <a:latin typeface="Times New Roman" panose="02020603050405020304" pitchFamily="18" charset="0"/>
                <a:ea typeface="微软雅黑" panose="020B0503020204020204" pitchFamily="34" charset="-122"/>
              </a:rPr>
              <a:t>芯片直接实现的电路。</a:t>
            </a:r>
          </a:p>
        </p:txBody>
      </p:sp>
    </p:spTree>
    <p:extLst>
      <p:ext uri="{BB962C8B-B14F-4D97-AF65-F5344CB8AC3E}">
        <p14:creationId xmlns:p14="http://schemas.microsoft.com/office/powerpoint/2010/main" val="356900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14625"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71900" y="1368809"/>
            <a:ext cx="4955203"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4.2.1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同相放大电路和反相放大电路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2399701"/>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2456900"/>
            <a:ext cx="249299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4.2.2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仪表放大器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21597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信号放大</a:t>
            </a:r>
          </a:p>
        </p:txBody>
      </p:sp>
      <p:sp>
        <p:nvSpPr>
          <p:cNvPr id="8" name="七角星 7"/>
          <p:cNvSpPr/>
          <p:nvPr/>
        </p:nvSpPr>
        <p:spPr>
          <a:xfrm>
            <a:off x="2511644" y="354499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3602191"/>
            <a:ext cx="249299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4.2.3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隔离放大器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406369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52920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503214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同相放大电路和反相放大电路</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18002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同相放大电路</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28600" y="1737243"/>
                <a:ext cx="5685509" cy="408227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运放的同相输入端接信号</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，反向输入端通过电阻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接地，输出电压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与输入电压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同相，</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𝒇</m:t>
                        </m:r>
                      </m:sub>
                    </m:sSub>
                  </m:oMath>
                </a14:m>
                <a:r>
                  <a:rPr lang="zh-CN" altLang="zh-CN" b="1" dirty="0">
                    <a:solidFill>
                      <a:prstClr val="black"/>
                    </a:solidFill>
                    <a:latin typeface="Times New Roman" panose="02020603050405020304" pitchFamily="18" charset="0"/>
                    <a:ea typeface="微软雅黑" panose="020B0503020204020204" pitchFamily="34" charset="-122"/>
                  </a:rPr>
                  <a:t>反馈到运放的反相输入端，构成电压串联负反馈放大电路</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根据虚短和虚断原理，可求得输出电压为：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同相运算放大电路具有</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输入电阻高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输出电阻低</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共模抑制比高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的特点。</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28600" y="1737243"/>
                <a:ext cx="5685509" cy="4082271"/>
              </a:xfrm>
              <a:prstGeom prst="rect">
                <a:avLst/>
              </a:prstGeom>
              <a:blipFill>
                <a:blip r:embed="rId3"/>
                <a:stretch>
                  <a:fillRect l="-751" t="-746"/>
                </a:stretch>
              </a:blipFill>
            </p:spPr>
            <p:txBody>
              <a:bodyPr/>
              <a:lstStyle/>
              <a:p>
                <a:r>
                  <a:rPr lang="zh-CN" altLang="en-US">
                    <a:noFill/>
                  </a:rPr>
                  <a:t> </a:t>
                </a:r>
              </a:p>
            </p:txBody>
          </p:sp>
        </mc:Fallback>
      </mc:AlternateContent>
      <p:pic>
        <p:nvPicPr>
          <p:cNvPr id="16" name="图片 15" descr="C:\Users\qq251\Desktop\Quicker_20240127_104558.png"/>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925465"/>
            <a:ext cx="2556284" cy="2398999"/>
          </a:xfrm>
          <a:prstGeom prst="rect">
            <a:avLst/>
          </a:prstGeom>
          <a:noFill/>
          <a:ln>
            <a:noFill/>
          </a:ln>
        </p:spPr>
      </p:pic>
      <mc:AlternateContent xmlns:mc="http://schemas.openxmlformats.org/markup-compatibility/2006" xmlns:a14="http://schemas.microsoft.com/office/drawing/2010/main">
        <mc:Choice Requires="a14">
          <p:sp>
            <p:nvSpPr>
              <p:cNvPr id="2" name="矩形 1"/>
              <p:cNvSpPr/>
              <p:nvPr/>
            </p:nvSpPr>
            <p:spPr>
              <a:xfrm>
                <a:off x="1640936" y="3507854"/>
                <a:ext cx="1893274" cy="66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𝒐</m:t>
                          </m:r>
                        </m:sub>
                      </m:sSub>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1">
                                  <a:solidFill>
                                    <a:srgbClr val="FF0000"/>
                                  </a:solidFill>
                                  <a:latin typeface="Cambria Math" panose="02040503050406030204" pitchFamily="18" charset="0"/>
                                </a:rPr>
                                <m:t>𝒇</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𝒊</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640936" y="3507854"/>
                <a:ext cx="1893274" cy="668068"/>
              </a:xfrm>
              <a:prstGeom prst="rect">
                <a:avLst/>
              </a:prstGeom>
              <a:blipFill>
                <a:blip r:embed="rId5"/>
                <a:stretch>
                  <a:fillRect/>
                </a:stretch>
              </a:blipFill>
            </p:spPr>
            <p:txBody>
              <a:bodyPr/>
              <a:lstStyle/>
              <a:p>
                <a:r>
                  <a:rPr lang="zh-CN" altLang="en-US">
                    <a:noFill/>
                  </a:rPr>
                  <a:t> </a:t>
                </a:r>
              </a:p>
            </p:txBody>
          </p:sp>
        </mc:Fallback>
      </mc:AlternateContent>
      <p:sp>
        <p:nvSpPr>
          <p:cNvPr id="17" name="Rectangular Callout 6"/>
          <p:cNvSpPr/>
          <p:nvPr/>
        </p:nvSpPr>
        <p:spPr bwMode="auto">
          <a:xfrm>
            <a:off x="3621020" y="3324442"/>
            <a:ext cx="1116124" cy="603873"/>
          </a:xfrm>
          <a:prstGeom prst="wedgeRectCallout">
            <a:avLst>
              <a:gd name="adj1" fmla="val -94668"/>
              <a:gd name="adj2" fmla="val 574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同相运算比例系数</a:t>
            </a:r>
            <a:endParaRPr lang="en-US" b="1" dirty="0">
              <a:solidFill>
                <a:prstClr val="black"/>
              </a:solidFill>
              <a:latin typeface="Times New Roman" panose="02020603050405020304" pitchFamily="18" charset="0"/>
              <a:ea typeface="微软雅黑" panose="020B0503020204020204" pitchFamily="34" charset="-122"/>
            </a:endParaRPr>
          </a:p>
        </p:txBody>
      </p:sp>
      <p:sp>
        <p:nvSpPr>
          <p:cNvPr id="4" name="矩形 3"/>
          <p:cNvSpPr/>
          <p:nvPr/>
        </p:nvSpPr>
        <p:spPr>
          <a:xfrm>
            <a:off x="6623839" y="4234498"/>
            <a:ext cx="1620957"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同相运算放大电路</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115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52920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503214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同相放大电路和反相放大电路</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18002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反相放大电路</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28600" y="1737243"/>
                <a:ext cx="5900298" cy="396031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运放的反相输入端接信号</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，同向输入端通过电阻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接地，输出电压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与输入电压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反相，</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𝒇</m:t>
                        </m:r>
                      </m:sub>
                    </m:sSub>
                  </m:oMath>
                </a14:m>
                <a:r>
                  <a:rPr lang="zh-CN" altLang="zh-CN" b="1" dirty="0">
                    <a:solidFill>
                      <a:prstClr val="black"/>
                    </a:solidFill>
                    <a:latin typeface="Times New Roman" panose="02020603050405020304" pitchFamily="18" charset="0"/>
                    <a:ea typeface="微软雅黑" panose="020B0503020204020204" pitchFamily="34" charset="-122"/>
                  </a:rPr>
                  <a:t>反馈到运放的反相输入端，构成负反馈放大电路</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根据虚短和虚断原理，可求得输出电压为：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spcBef>
                    <a:spcPts val="12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𝒇</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时，反相放大器的增益将为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，输出电压</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𝒐</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成为输入电压</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的互补形式，这种类型的反相放大器称为反相缓冲器。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28600" y="1737243"/>
                <a:ext cx="5900298" cy="3960315"/>
              </a:xfrm>
              <a:prstGeom prst="rect">
                <a:avLst/>
              </a:prstGeom>
              <a:blipFill>
                <a:blip r:embed="rId3"/>
                <a:stretch>
                  <a:fillRect l="-724" t="-769"/>
                </a:stretch>
              </a:blipFill>
            </p:spPr>
            <p:txBody>
              <a:bodyPr/>
              <a:lstStyle/>
              <a:p>
                <a:r>
                  <a:rPr lang="zh-CN" altLang="en-US">
                    <a:noFill/>
                  </a:rPr>
                  <a:t> </a:t>
                </a:r>
              </a:p>
            </p:txBody>
          </p:sp>
        </mc:Fallback>
      </mc:AlternateContent>
      <p:sp>
        <p:nvSpPr>
          <p:cNvPr id="17" name="Rectangular Callout 6"/>
          <p:cNvSpPr/>
          <p:nvPr/>
        </p:nvSpPr>
        <p:spPr bwMode="auto">
          <a:xfrm>
            <a:off x="3445265" y="3049350"/>
            <a:ext cx="1116124" cy="603873"/>
          </a:xfrm>
          <a:prstGeom prst="wedgeRectCallout">
            <a:avLst>
              <a:gd name="adj1" fmla="val -111736"/>
              <a:gd name="adj2" fmla="val -939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反相运算比例系数</a:t>
            </a:r>
            <a:endParaRPr lang="en-US" b="1" dirty="0">
              <a:solidFill>
                <a:prstClr val="black"/>
              </a:solidFill>
              <a:latin typeface="Times New Roman" panose="02020603050405020304" pitchFamily="18" charset="0"/>
              <a:ea typeface="微软雅黑" panose="020B0503020204020204" pitchFamily="34" charset="-122"/>
            </a:endParaRPr>
          </a:p>
        </p:txBody>
      </p:sp>
      <p:sp>
        <p:nvSpPr>
          <p:cNvPr id="4" name="矩形 3"/>
          <p:cNvSpPr/>
          <p:nvPr/>
        </p:nvSpPr>
        <p:spPr>
          <a:xfrm>
            <a:off x="6623839" y="4234498"/>
            <a:ext cx="1620957"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反</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相运算放大电路</a:t>
            </a:r>
            <a:endParaRPr lang="zh-CN" altLang="en-US" sz="1400" b="1" dirty="0">
              <a:latin typeface="微软雅黑" panose="020B0503020204020204" pitchFamily="34" charset="-122"/>
              <a:ea typeface="微软雅黑" panose="020B0503020204020204" pitchFamily="34" charset="-122"/>
            </a:endParaRPr>
          </a:p>
        </p:txBody>
      </p:sp>
      <p:pic>
        <p:nvPicPr>
          <p:cNvPr id="18" name="图片 17"/>
          <p:cNvPicPr/>
          <p:nvPr/>
        </p:nvPicPr>
        <p:blipFill>
          <a:blip r:embed="rId4"/>
          <a:stretch>
            <a:fillRect/>
          </a:stretch>
        </p:blipFill>
        <p:spPr>
          <a:xfrm>
            <a:off x="5992192" y="1847640"/>
            <a:ext cx="2747545" cy="240342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1641340" y="3049350"/>
                <a:ext cx="1537409" cy="66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𝒐</m:t>
                          </m:r>
                        </m:sub>
                      </m:sSub>
                      <m:r>
                        <a:rPr lang="zh-CN" altLang="en-US" b="1" i="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1">
                                  <a:solidFill>
                                    <a:srgbClr val="FF0000"/>
                                  </a:solidFill>
                                  <a:latin typeface="Cambria Math" panose="02040503050406030204" pitchFamily="18" charset="0"/>
                                </a:rPr>
                                <m:t>𝒇</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𝒊</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641340" y="3049350"/>
                <a:ext cx="1537409" cy="66806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184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3" name="矩形 2"/>
          <p:cNvSpPr/>
          <p:nvPr/>
        </p:nvSpPr>
        <p:spPr>
          <a:xfrm>
            <a:off x="228600" y="994832"/>
            <a:ext cx="8686800" cy="39564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仪表放大器是一种源于运算放大器，并在许多方面优于运算放大器的</a:t>
            </a:r>
            <a:r>
              <a:rPr lang="zh-CN" altLang="en-US" b="1" dirty="0">
                <a:solidFill>
                  <a:srgbClr val="FF0000"/>
                </a:solidFill>
                <a:latin typeface="Times New Roman" panose="02020603050405020304" pitchFamily="18" charset="0"/>
                <a:ea typeface="微软雅黑" panose="020B0503020204020204" pitchFamily="34" charset="-122"/>
              </a:rPr>
              <a:t>精密差分电压放大器</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仪表放大器具有许多优点：</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高共模抑制比</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高输入阻抗</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低噪声</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低线性误差</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低失调漂移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增益设置灵活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使用方便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仪表放大器在多个领域有广泛的应用，如数据采集、传感器信号放大、高速信号调节、医疗仪器和高档音响设备方面。</a:t>
            </a:r>
          </a:p>
        </p:txBody>
      </p:sp>
    </p:spTree>
    <p:extLst>
      <p:ext uri="{BB962C8B-B14F-4D97-AF65-F5344CB8AC3E}">
        <p14:creationId xmlns:p14="http://schemas.microsoft.com/office/powerpoint/2010/main" val="421065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双运放组成的仪表放大器</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28600" y="1737243"/>
                <a:ext cx="4343400" cy="222522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rPr>
                  <a:t>A1</a:t>
                </a:r>
                <a:r>
                  <a:rPr lang="zh-CN" altLang="en-US" b="1" dirty="0">
                    <a:solidFill>
                      <a:prstClr val="black"/>
                    </a:solidFill>
                    <a:latin typeface="Times New Roman" panose="02020603050405020304" pitchFamily="18" charset="0"/>
                    <a:ea typeface="微软雅黑" panose="020B0503020204020204" pitchFamily="34" charset="-122"/>
                  </a:rPr>
                  <a:t>为同相放大器，其输出电压为：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rPr>
                  <a:t>A2</a:t>
                </a:r>
                <a:r>
                  <a:rPr lang="zh-CN" altLang="zh-CN" b="1" dirty="0">
                    <a:solidFill>
                      <a:prstClr val="black"/>
                    </a:solidFill>
                    <a:latin typeface="Times New Roman" panose="02020603050405020304" pitchFamily="18" charset="0"/>
                    <a:ea typeface="微软雅黑" panose="020B0503020204020204" pitchFamily="34" charset="-122"/>
                  </a:rPr>
                  <a:t>的反相输入电压为</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𝟎𝟏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b="1" dirty="0">
                    <a:solidFill>
                      <a:prstClr val="black"/>
                    </a:solidFill>
                    <a:latin typeface="Times New Roman" panose="02020603050405020304" pitchFamily="18" charset="0"/>
                    <a:ea typeface="微软雅黑" panose="020B0503020204020204" pitchFamily="34" charset="-122"/>
                  </a:rPr>
                  <a:t>同相输入电压为</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，根据电路线性叠加原理，其输出电压为：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28600" y="1737243"/>
                <a:ext cx="4343400" cy="2225225"/>
              </a:xfrm>
              <a:prstGeom prst="rect">
                <a:avLst/>
              </a:prstGeom>
              <a:blipFill>
                <a:blip r:embed="rId3"/>
                <a:stretch>
                  <a:fillRect l="-983" t="-1370" r="-843" b="-2466"/>
                </a:stretch>
              </a:blipFill>
            </p:spPr>
            <p:txBody>
              <a:bodyPr/>
              <a:lstStyle/>
              <a:p>
                <a:r>
                  <a:rPr lang="zh-CN" altLang="en-US">
                    <a:noFill/>
                  </a:rPr>
                  <a:t> </a:t>
                </a:r>
              </a:p>
            </p:txBody>
          </p:sp>
        </mc:Fallback>
      </mc:AlternateContent>
      <p:sp>
        <p:nvSpPr>
          <p:cNvPr id="4" name="矩形 3"/>
          <p:cNvSpPr/>
          <p:nvPr/>
        </p:nvSpPr>
        <p:spPr>
          <a:xfrm>
            <a:off x="6209104" y="3871708"/>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双运放电路</a:t>
            </a:r>
            <a:endParaRPr lang="zh-CN" altLang="en-US" sz="1400" b="1" dirty="0">
              <a:latin typeface="微软雅黑" panose="020B0503020204020204" pitchFamily="34" charset="-122"/>
              <a:ea typeface="微软雅黑" panose="020B0503020204020204" pitchFamily="34" charset="-122"/>
            </a:endParaRPr>
          </a:p>
        </p:txBody>
      </p:sp>
      <p:pic>
        <p:nvPicPr>
          <p:cNvPr id="16" name="图片 15"/>
          <p:cNvPicPr/>
          <p:nvPr/>
        </p:nvPicPr>
        <p:blipFill>
          <a:blip r:embed="rId4"/>
          <a:stretch>
            <a:fillRect/>
          </a:stretch>
        </p:blipFill>
        <p:spPr>
          <a:xfrm>
            <a:off x="4854679" y="1834137"/>
            <a:ext cx="3791198" cy="2004317"/>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484225" y="4183149"/>
                <a:ext cx="2419252" cy="549189"/>
              </a:xfrm>
              <a:prstGeom prst="rect">
                <a:avLst/>
              </a:prstGeom>
            </p:spPr>
            <p:txBody>
              <a:bodyPr wrap="none">
                <a:spAutoFit/>
              </a:bodyPr>
              <a:lstStyle/>
              <a:p>
                <a:pPr algn="ctr">
                  <a:lnSpc>
                    <a:spcPct val="110000"/>
                  </a:lnSpc>
                  <a:buClr>
                    <a:schemeClr val="accent3">
                      <a:lumMod val="75000"/>
                    </a:schemeClr>
                  </a:buClr>
                </a:pPr>
                <a:r>
                  <a:rPr lang="en-US" altLang="zh-CN" sz="1400" b="1" dirty="0">
                    <a:solidFill>
                      <a:prstClr val="black"/>
                    </a:solidFill>
                    <a:latin typeface="Times New Roman" panose="02020603050405020304" pitchFamily="18" charset="0"/>
                    <a:ea typeface="微软雅黑" panose="020B0503020204020204" pitchFamily="34" charset="-122"/>
                  </a:rPr>
                  <a:t>A1</a:t>
                </a:r>
                <a:r>
                  <a:rPr lang="zh-CN" altLang="en-US" sz="1400" b="1" dirty="0">
                    <a:solidFill>
                      <a:prstClr val="black"/>
                    </a:solidFill>
                    <a:latin typeface="Times New Roman" panose="02020603050405020304" pitchFamily="18" charset="0"/>
                    <a:ea typeface="微软雅黑" panose="020B0503020204020204" pitchFamily="34" charset="-122"/>
                  </a:rPr>
                  <a:t>和</a:t>
                </a:r>
                <a:r>
                  <a:rPr lang="en-US" altLang="zh-CN" sz="1400" b="1" dirty="0">
                    <a:solidFill>
                      <a:prstClr val="black"/>
                    </a:solidFill>
                    <a:latin typeface="Times New Roman" panose="02020603050405020304" pitchFamily="18" charset="0"/>
                    <a:ea typeface="微软雅黑" panose="020B0503020204020204" pitchFamily="34" charset="-122"/>
                  </a:rPr>
                  <a:t>A2</a:t>
                </a:r>
                <a:r>
                  <a:rPr lang="zh-CN" altLang="en-US" sz="1400" b="1" dirty="0">
                    <a:solidFill>
                      <a:prstClr val="black"/>
                    </a:solidFill>
                    <a:latin typeface="Times New Roman" panose="02020603050405020304" pitchFamily="18" charset="0"/>
                    <a:ea typeface="微软雅黑" panose="020B0503020204020204" pitchFamily="34" charset="-122"/>
                  </a:rPr>
                  <a:t>都是理想运算放大器</a:t>
                </a:r>
                <a:endParaRPr lang="en-US" altLang="zh-CN" sz="1400" b="1" dirty="0">
                  <a:solidFill>
                    <a:prstClr val="black"/>
                  </a:solidFill>
                  <a:latin typeface="Times New Roman" panose="02020603050405020304" pitchFamily="18" charset="0"/>
                  <a:ea typeface="微软雅黑" panose="020B0503020204020204" pitchFamily="34" charset="-122"/>
                </a:endParaRPr>
              </a:p>
              <a:p>
                <a:pPr algn="ctr">
                  <a:lnSpc>
                    <a:spcPct val="110000"/>
                  </a:lnSpc>
                  <a:buClr>
                    <a:schemeClr val="accent3">
                      <a:lumMod val="75000"/>
                    </a:schemeClr>
                  </a:buClr>
                </a:pP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𝟏</m:t>
                        </m:r>
                      </m:sub>
                    </m:sSub>
                    <m:r>
                      <a:rPr lang="en-US" altLang="zh-CN" sz="1400" b="1">
                        <a:solidFill>
                          <a:prstClr val="black"/>
                        </a:solidFill>
                        <a:latin typeface="Cambria Math" panose="02040503050406030204" pitchFamily="18" charset="0"/>
                        <a:ea typeface="微软雅黑" panose="020B0503020204020204" pitchFamily="34" charset="-122"/>
                      </a:rPr>
                      <m:t>=</m:t>
                    </m:r>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𝟒</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     </a:t>
                </a: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𝟐</m:t>
                        </m:r>
                      </m:sub>
                    </m:sSub>
                    <m:r>
                      <a:rPr lang="en-US" altLang="zh-CN" sz="1400" b="1">
                        <a:solidFill>
                          <a:prstClr val="black"/>
                        </a:solidFill>
                        <a:latin typeface="Cambria Math" panose="02040503050406030204" pitchFamily="18" charset="0"/>
                        <a:ea typeface="微软雅黑" panose="020B0503020204020204" pitchFamily="34" charset="-122"/>
                      </a:rPr>
                      <m:t>=</m:t>
                    </m:r>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𝟑</m:t>
                        </m:r>
                      </m:sub>
                    </m:sSub>
                  </m:oMath>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484225" y="4183149"/>
                <a:ext cx="2419252" cy="549189"/>
              </a:xfrm>
              <a:prstGeom prst="rect">
                <a:avLst/>
              </a:prstGeom>
              <a:blipFill>
                <a:blip r:embed="rId5"/>
                <a:stretch>
                  <a:fillRect t="-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382329" y="2180090"/>
                <a:ext cx="2035942"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𝟎𝟏</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382329" y="2180090"/>
                <a:ext cx="2035942" cy="6562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58004" y="4070480"/>
                <a:ext cx="4932548" cy="525144"/>
              </a:xfrm>
              <a:prstGeom prst="rect">
                <a:avLst/>
              </a:prstGeom>
            </p:spPr>
            <p:txBody>
              <a:bodyPr wrap="square">
                <a:spAutoFit/>
              </a:bodyPr>
              <a:lstStyle/>
              <a:p>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𝟐</m:t>
                        </m:r>
                      </m:sub>
                    </m:sSub>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𝟎𝟏</m:t>
                        </m:r>
                      </m:sub>
                    </m:sSub>
                    <m:r>
                      <a:rPr lang="zh-CN" altLang="en-US" b="1">
                        <a:latin typeface="Cambria Math" panose="02040503050406030204" pitchFamily="18" charset="0"/>
                      </a:rPr>
                      <m:t>=(</m:t>
                    </m:r>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𝟐</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𝟏</m:t>
                        </m:r>
                      </m:sub>
                    </m:sSub>
                  </m:oMath>
                </a14:m>
                <a:r>
                  <a:rPr lang="zh-CN" altLang="en-US" b="1" dirty="0"/>
                  <a:t> </a:t>
                </a:r>
                <a14:m>
                  <m:oMath xmlns:m="http://schemas.openxmlformats.org/officeDocument/2006/math">
                    <m:r>
                      <a:rPr lang="zh-CN" altLang="en-US" b="1">
                        <a:latin typeface="Cambria Math" panose="02040503050406030204" pitchFamily="18" charset="0"/>
                      </a:rPr>
                      <m:t>)</m:t>
                    </m:r>
                  </m:oMath>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458004" y="4070480"/>
                <a:ext cx="4932548" cy="52514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603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309634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三运放组成的仪表放大器</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617444" y="4502434"/>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三运放电路</a:t>
            </a:r>
            <a:endParaRPr lang="zh-CN" altLang="en-US" sz="1400" b="1" dirty="0">
              <a:latin typeface="微软雅黑" panose="020B0503020204020204" pitchFamily="34" charset="-122"/>
              <a:ea typeface="微软雅黑" panose="020B0503020204020204" pitchFamily="34" charset="-122"/>
            </a:endParaRPr>
          </a:p>
        </p:txBody>
      </p:sp>
      <p:pic>
        <p:nvPicPr>
          <p:cNvPr id="17" name="图片 16"/>
          <p:cNvPicPr/>
          <p:nvPr/>
        </p:nvPicPr>
        <p:blipFill>
          <a:blip r:embed="rId3"/>
          <a:stretch>
            <a:fillRect/>
          </a:stretch>
        </p:blipFill>
        <p:spPr>
          <a:xfrm>
            <a:off x="845586" y="1780214"/>
            <a:ext cx="3204356" cy="2722220"/>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4431537" y="1845543"/>
                <a:ext cx="4487416" cy="286354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由两级放大器组成；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第一级是由运算放大器</a:t>
                </a:r>
                <a:r>
                  <a:rPr lang="en-US" altLang="zh-CN" b="1" dirty="0">
                    <a:solidFill>
                      <a:prstClr val="black"/>
                    </a:solidFill>
                    <a:latin typeface="Times New Roman" panose="02020603050405020304" pitchFamily="18" charset="0"/>
                    <a:ea typeface="微软雅黑" panose="020B0503020204020204" pitchFamily="34" charset="-122"/>
                  </a:rPr>
                  <a:t>A1</a:t>
                </a:r>
                <a:r>
                  <a:rPr lang="zh-CN" altLang="zh-CN" b="1" dirty="0">
                    <a:solidFill>
                      <a:prstClr val="black"/>
                    </a:solidFill>
                    <a:latin typeface="Times New Roman" panose="02020603050405020304" pitchFamily="18" charset="0"/>
                    <a:ea typeface="微软雅黑" panose="020B0503020204020204" pitchFamily="34" charset="-122"/>
                  </a:rPr>
                  <a:t>、运算放大器</a:t>
                </a:r>
                <a:r>
                  <a:rPr lang="en-US" altLang="zh-CN" b="1" dirty="0">
                    <a:solidFill>
                      <a:prstClr val="black"/>
                    </a:solidFill>
                    <a:latin typeface="Times New Roman" panose="02020603050405020304" pitchFamily="18" charset="0"/>
                    <a:ea typeface="微软雅黑" panose="020B0503020204020204" pitchFamily="34" charset="-122"/>
                  </a:rPr>
                  <a:t>A2</a:t>
                </a:r>
                <a:r>
                  <a:rPr lang="zh-CN" altLang="zh-CN" b="1" dirty="0">
                    <a:solidFill>
                      <a:prstClr val="black"/>
                    </a:solidFill>
                    <a:latin typeface="Times New Roman" panose="02020603050405020304" pitchFamily="18" charset="0"/>
                    <a:ea typeface="微软雅黑" panose="020B0503020204020204" pitchFamily="34" charset="-122"/>
                  </a:rPr>
                  <a:t>、电阻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和电阻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𝒈</m:t>
                        </m:r>
                      </m:sub>
                    </m:sSub>
                  </m:oMath>
                </a14:m>
                <a:r>
                  <a:rPr lang="zh-CN" altLang="zh-CN" b="1" dirty="0">
                    <a:solidFill>
                      <a:prstClr val="black"/>
                    </a:solidFill>
                    <a:latin typeface="Times New Roman" panose="02020603050405020304" pitchFamily="18" charset="0"/>
                    <a:ea typeface="微软雅黑" panose="020B0503020204020204" pitchFamily="34" charset="-122"/>
                  </a:rPr>
                  <a:t>组成的同相输入式差动放大器，具有非常高的输入阻抗</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第二级是由运算放大器</a:t>
                </a:r>
                <a:r>
                  <a:rPr lang="en-US" altLang="zh-CN" b="1" dirty="0">
                    <a:solidFill>
                      <a:prstClr val="black"/>
                    </a:solidFill>
                    <a:latin typeface="Times New Roman" panose="02020603050405020304" pitchFamily="18" charset="0"/>
                    <a:ea typeface="微软雅黑" panose="020B0503020204020204" pitchFamily="34" charset="-122"/>
                  </a:rPr>
                  <a:t>A3</a:t>
                </a:r>
                <a:r>
                  <a:rPr lang="zh-CN" altLang="zh-CN" b="1" dirty="0">
                    <a:solidFill>
                      <a:prstClr val="black"/>
                    </a:solidFill>
                    <a:latin typeface="Times New Roman" panose="02020603050405020304" pitchFamily="18" charset="0"/>
                    <a:ea typeface="微软雅黑" panose="020B0503020204020204" pitchFamily="34" charset="-122"/>
                  </a:rPr>
                  <a:t>、电阻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和电阻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oMath>
                </a14:m>
                <a:r>
                  <a:rPr lang="zh-CN" altLang="zh-CN" b="1" dirty="0">
                    <a:solidFill>
                      <a:prstClr val="black"/>
                    </a:solidFill>
                    <a:latin typeface="Times New Roman" panose="02020603050405020304" pitchFamily="18" charset="0"/>
                    <a:ea typeface="微软雅黑" panose="020B0503020204020204" pitchFamily="34" charset="-122"/>
                  </a:rPr>
                  <a:t>组成的减法器，将双端输入变成单端输出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三个运算放大器都是理想运算放大器，满足放大器的虚短和虚断条件；</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4431537" y="1845543"/>
                <a:ext cx="4487416" cy="2863541"/>
              </a:xfrm>
              <a:prstGeom prst="rect">
                <a:avLst/>
              </a:prstGeom>
              <a:blipFill>
                <a:blip r:embed="rId4"/>
                <a:stretch>
                  <a:fillRect l="-951" t="-1066" r="-3261" b="-19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81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mc:AlternateContent xmlns:mc="http://schemas.openxmlformats.org/markup-compatibility/2006" xmlns:a14="http://schemas.microsoft.com/office/drawing/2010/main">
        <mc:Choice Requires="a14">
          <p:sp>
            <p:nvSpPr>
              <p:cNvPr id="10" name="矩形 9"/>
              <p:cNvSpPr/>
              <p:nvPr/>
            </p:nvSpPr>
            <p:spPr>
              <a:xfrm>
                <a:off x="241756" y="1654805"/>
                <a:ext cx="8686800" cy="329320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根据电路线性叠加原理及基本定理可得，</a:t>
                </a:r>
                <a:r>
                  <a:rPr lang="en-US" altLang="zh-CN" b="1" dirty="0">
                    <a:solidFill>
                      <a:prstClr val="black"/>
                    </a:solidFill>
                    <a:latin typeface="Times New Roman" panose="02020603050405020304" pitchFamily="18" charset="0"/>
                    <a:ea typeface="微软雅黑" panose="020B0503020204020204" pitchFamily="34" charset="-122"/>
                  </a:rPr>
                  <a:t>A1</a:t>
                </a:r>
                <a:r>
                  <a:rPr lang="zh-CN" altLang="en-US" b="1" dirty="0">
                    <a:solidFill>
                      <a:prstClr val="black"/>
                    </a:solidFill>
                    <a:latin typeface="Times New Roman" panose="02020603050405020304" pitchFamily="18" charset="0"/>
                    <a:ea typeface="微软雅黑" panose="020B0503020204020204" pitchFamily="34" charset="-122"/>
                  </a:rPr>
                  <a:t>运算放大器的输出电压为：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运算放大器的输出电压为：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𝐨𝐥</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𝐨𝟐</m:t>
                        </m:r>
                      </m:sub>
                    </m:sSub>
                  </m:oMath>
                </a14:m>
                <a:r>
                  <a:rPr lang="zh-CN" altLang="zh-CN" b="1" dirty="0">
                    <a:solidFill>
                      <a:prstClr val="black"/>
                    </a:solidFill>
                    <a:latin typeface="Times New Roman" panose="02020603050405020304" pitchFamily="18" charset="0"/>
                    <a:ea typeface="微软雅黑" panose="020B0503020204020204" pitchFamily="34" charset="-122"/>
                  </a:rPr>
                  <a:t>作为</a:t>
                </a:r>
                <a:r>
                  <a:rPr lang="en-US" altLang="zh-CN" b="1" dirty="0">
                    <a:solidFill>
                      <a:prstClr val="black"/>
                    </a:solidFill>
                    <a:latin typeface="Times New Roman" panose="02020603050405020304" pitchFamily="18" charset="0"/>
                    <a:ea typeface="微软雅黑" panose="020B0503020204020204" pitchFamily="34" charset="-122"/>
                  </a:rPr>
                  <a:t>A3</a:t>
                </a:r>
                <a:r>
                  <a:rPr lang="zh-CN" altLang="zh-CN" b="1" dirty="0">
                    <a:solidFill>
                      <a:prstClr val="black"/>
                    </a:solidFill>
                    <a:latin typeface="Times New Roman" panose="02020603050405020304" pitchFamily="18" charset="0"/>
                    <a:ea typeface="微软雅黑" panose="020B0503020204020204" pitchFamily="34" charset="-122"/>
                  </a:rPr>
                  <a:t>运算放大器的输入信号，其输出电压为：</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在集成运算放大器中，</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𝐠</m:t>
                        </m:r>
                      </m:sub>
                    </m:sSub>
                  </m:oMath>
                </a14:m>
                <a:r>
                  <a:rPr lang="zh-CN" altLang="en-US" b="1" dirty="0">
                    <a:solidFill>
                      <a:prstClr val="black"/>
                    </a:solidFill>
                    <a:latin typeface="Times New Roman" panose="02020603050405020304" pitchFamily="18" charset="0"/>
                    <a:ea typeface="微软雅黑" panose="020B0503020204020204" pitchFamily="34" charset="-122"/>
                  </a:rPr>
                  <a:t>为外接电位器，通过改变</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𝐠</m:t>
                        </m:r>
                      </m:sub>
                    </m:sSub>
                  </m:oMath>
                </a14:m>
                <a:r>
                  <a:rPr lang="zh-CN" altLang="en-US" b="1" dirty="0">
                    <a:solidFill>
                      <a:prstClr val="black"/>
                    </a:solidFill>
                    <a:latin typeface="Times New Roman" panose="02020603050405020304" pitchFamily="18" charset="0"/>
                    <a:ea typeface="微软雅黑" panose="020B0503020204020204" pitchFamily="34" charset="-122"/>
                  </a:rPr>
                  <a:t>的大小即可改变增益。</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241756" y="1654805"/>
                <a:ext cx="8686800" cy="3293209"/>
              </a:xfrm>
              <a:prstGeom prst="rect">
                <a:avLst/>
              </a:prstGeom>
              <a:blipFill>
                <a:blip r:embed="rId3"/>
                <a:stretch>
                  <a:fillRect l="-350" t="-367"/>
                </a:stretch>
              </a:blipFill>
            </p:spPr>
            <p:txBody>
              <a:bodyPr/>
              <a:lstStyle/>
              <a:p>
                <a:r>
                  <a:rPr lang="zh-CN" altLang="en-US">
                    <a:noFill/>
                  </a:rPr>
                  <a:t> </a:t>
                </a:r>
              </a:p>
            </p:txBody>
          </p:sp>
        </mc:Fallback>
      </mc:AlternateContent>
      <p:sp>
        <p:nvSpPr>
          <p:cNvPr id="11" name="矩形 10"/>
          <p:cNvSpPr/>
          <p:nvPr/>
        </p:nvSpPr>
        <p:spPr>
          <a:xfrm>
            <a:off x="899592" y="1230310"/>
            <a:ext cx="309634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三运放组成的仪表放大器</a:t>
            </a:r>
          </a:p>
        </p:txBody>
      </p:sp>
      <p:sp>
        <p:nvSpPr>
          <p:cNvPr id="12" name="七角星 11"/>
          <p:cNvSpPr/>
          <p:nvPr/>
        </p:nvSpPr>
        <p:spPr>
          <a:xfrm>
            <a:off x="395536" y="984087"/>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67844" y="2031931"/>
                <a:ext cx="2830903" cy="6930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𝐨𝐥</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𝐠</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𝐠</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𝟐</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67844" y="2031931"/>
                <a:ext cx="2830903" cy="6930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70513" y="2819812"/>
                <a:ext cx="3225563" cy="7246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𝒐</m:t>
                          </m:r>
                          <m:r>
                            <a:rPr lang="zh-CN" altLang="en-US" b="1" i="0">
                              <a:latin typeface="Cambria Math" panose="02040503050406030204" pitchFamily="18" charset="0"/>
                            </a:rPr>
                            <m:t>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𝒈</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𝒈</m:t>
                                  </m:r>
                                </m:sub>
                              </m:sSub>
                            </m:den>
                          </m:f>
                        </m:e>
                      </m:d>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𝟐</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970513" y="2819812"/>
                <a:ext cx="3225563" cy="72462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987824" y="3815045"/>
                <a:ext cx="3146054" cy="724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𝐠</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2987824" y="3815045"/>
                <a:ext cx="3146054" cy="72468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104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15116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33882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a:t>
            </a:r>
          </a:p>
        </p:txBody>
      </p:sp>
      <p:sp>
        <p:nvSpPr>
          <p:cNvPr id="4" name="矩形 3"/>
          <p:cNvSpPr/>
          <p:nvPr/>
        </p:nvSpPr>
        <p:spPr>
          <a:xfrm>
            <a:off x="243770" y="1030894"/>
            <a:ext cx="8686800" cy="2516073"/>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电桥是将</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电感</a:t>
            </a:r>
            <a:r>
              <a:rPr lang="zh-CN" altLang="en-US" b="1" dirty="0">
                <a:solidFill>
                  <a:prstClr val="black"/>
                </a:solidFill>
                <a:latin typeface="Times New Roman" panose="02020603050405020304" pitchFamily="18" charset="0"/>
                <a:ea typeface="微软雅黑" panose="020B0503020204020204" pitchFamily="34" charset="-122"/>
              </a:rPr>
              <a:t>等参数的变化</a:t>
            </a:r>
            <a:r>
              <a:rPr lang="zh-CN" altLang="en-US" b="1" dirty="0">
                <a:solidFill>
                  <a:srgbClr val="FF0000"/>
                </a:solidFill>
                <a:latin typeface="Times New Roman" panose="02020603050405020304" pitchFamily="18" charset="0"/>
                <a:ea typeface="微软雅黑" panose="020B0503020204020204" pitchFamily="34" charset="-122"/>
              </a:rPr>
              <a:t>转换</a:t>
            </a:r>
            <a:r>
              <a:rPr lang="zh-CN" altLang="en-US" b="1" dirty="0">
                <a:solidFill>
                  <a:prstClr val="black"/>
                </a:solidFill>
                <a:latin typeface="Times New Roman" panose="02020603050405020304" pitchFamily="18" charset="0"/>
                <a:ea typeface="微软雅黑" panose="020B0503020204020204" pitchFamily="34" charset="-122"/>
              </a:rPr>
              <a:t>为</a:t>
            </a:r>
            <a:r>
              <a:rPr lang="zh-CN" altLang="en-US" b="1" dirty="0">
                <a:solidFill>
                  <a:srgbClr val="FF0000"/>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或</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输出的一种测量电路，它是测量电路中应用最广泛的电路；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电桥利用比较法中的</a:t>
            </a:r>
            <a:r>
              <a:rPr lang="zh-CN" altLang="en-US" b="1" dirty="0">
                <a:solidFill>
                  <a:srgbClr val="FF0000"/>
                </a:solidFill>
                <a:latin typeface="Times New Roman" panose="02020603050405020304" pitchFamily="18" charset="0"/>
                <a:ea typeface="微软雅黑" panose="020B0503020204020204" pitchFamily="34" charset="-122"/>
              </a:rPr>
              <a:t>平衡</a:t>
            </a:r>
            <a:r>
              <a:rPr lang="zh-CN" altLang="en-US" b="1" dirty="0">
                <a:solidFill>
                  <a:prstClr val="black"/>
                </a:solidFill>
                <a:latin typeface="Times New Roman" panose="02020603050405020304" pitchFamily="18" charset="0"/>
                <a:ea typeface="微软雅黑" panose="020B0503020204020204" pitchFamily="34" charset="-122"/>
              </a:rPr>
              <a:t>原理进行测量，对</a:t>
            </a:r>
            <a:r>
              <a:rPr lang="zh-CN" altLang="en-US" b="1" dirty="0">
                <a:solidFill>
                  <a:srgbClr val="FF0000"/>
                </a:solidFill>
                <a:latin typeface="Times New Roman" panose="02020603050405020304" pitchFamily="18" charset="0"/>
                <a:ea typeface="微软雅黑" panose="020B0503020204020204" pitchFamily="34" charset="-122"/>
              </a:rPr>
              <a:t>微小</a:t>
            </a:r>
            <a:r>
              <a:rPr lang="zh-CN" altLang="en-US" b="1" dirty="0">
                <a:solidFill>
                  <a:prstClr val="black"/>
                </a:solidFill>
                <a:latin typeface="Times New Roman" panose="02020603050405020304" pitchFamily="18" charset="0"/>
                <a:ea typeface="微软雅黑" panose="020B0503020204020204" pitchFamily="34" charset="-122"/>
              </a:rPr>
              <a:t>信号有较</a:t>
            </a:r>
            <a:r>
              <a:rPr lang="zh-CN" altLang="en-US" b="1" dirty="0">
                <a:solidFill>
                  <a:srgbClr val="FF0000"/>
                </a:solidFill>
                <a:latin typeface="Times New Roman" panose="02020603050405020304" pitchFamily="18" charset="0"/>
                <a:ea typeface="微软雅黑" panose="020B0503020204020204" pitchFamily="34" charset="-122"/>
              </a:rPr>
              <a:t>高</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，有利于获得准确的测量结果；</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根据所采用的激励电源类型，电桥可以分为</a:t>
            </a:r>
            <a:r>
              <a:rPr lang="zh-CN" altLang="en-US" b="1" dirty="0">
                <a:solidFill>
                  <a:srgbClr val="FF0000"/>
                </a:solidFill>
                <a:latin typeface="Times New Roman" panose="02020603050405020304" pitchFamily="18" charset="0"/>
                <a:ea typeface="微软雅黑" panose="020B0503020204020204" pitchFamily="34" charset="-122"/>
              </a:rPr>
              <a:t>直流</a:t>
            </a:r>
            <a:r>
              <a:rPr lang="zh-CN" altLang="en-US" b="1" dirty="0">
                <a:solidFill>
                  <a:prstClr val="black"/>
                </a:solidFill>
                <a:latin typeface="Times New Roman" panose="02020603050405020304" pitchFamily="18" charset="0"/>
                <a:ea typeface="微软雅黑" panose="020B0503020204020204" pitchFamily="34" charset="-122"/>
              </a:rPr>
              <a:t>电桥和</a:t>
            </a:r>
            <a:r>
              <a:rPr lang="zh-CN" altLang="en-US" b="1" dirty="0">
                <a:solidFill>
                  <a:srgbClr val="FF0000"/>
                </a:solidFill>
                <a:latin typeface="Times New Roman" panose="02020603050405020304" pitchFamily="18" charset="0"/>
                <a:ea typeface="微软雅黑" panose="020B0503020204020204" pitchFamily="34" charset="-122"/>
              </a:rPr>
              <a:t>交流</a:t>
            </a:r>
            <a:r>
              <a:rPr lang="zh-CN" altLang="en-US" b="1" dirty="0">
                <a:solidFill>
                  <a:prstClr val="black"/>
                </a:solidFill>
                <a:latin typeface="Times New Roman" panose="02020603050405020304" pitchFamily="18" charset="0"/>
                <a:ea typeface="微软雅黑" panose="020B0503020204020204" pitchFamily="34" charset="-122"/>
              </a:rPr>
              <a:t>电桥；</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根据工作原理，电桥可以</a:t>
            </a:r>
            <a:r>
              <a:rPr lang="zh-CN" altLang="en-US" b="1" dirty="0">
                <a:solidFill>
                  <a:srgbClr val="FF0000"/>
                </a:solidFill>
                <a:latin typeface="Times New Roman" panose="02020603050405020304" pitchFamily="18" charset="0"/>
                <a:ea typeface="微软雅黑" panose="020B0503020204020204" pitchFamily="34" charset="-122"/>
              </a:rPr>
              <a:t>平衡</a:t>
            </a:r>
            <a:r>
              <a:rPr lang="zh-CN" altLang="en-US" b="1" dirty="0">
                <a:solidFill>
                  <a:prstClr val="black"/>
                </a:solidFill>
                <a:latin typeface="Times New Roman" panose="02020603050405020304" pitchFamily="18" charset="0"/>
                <a:ea typeface="微软雅黑" panose="020B0503020204020204" pitchFamily="34" charset="-122"/>
              </a:rPr>
              <a:t>电桥和</a:t>
            </a:r>
            <a:r>
              <a:rPr lang="zh-CN" altLang="en-US" b="1" dirty="0">
                <a:solidFill>
                  <a:srgbClr val="FF0000"/>
                </a:solidFill>
                <a:latin typeface="Times New Roman" panose="02020603050405020304" pitchFamily="18" charset="0"/>
                <a:ea typeface="微软雅黑" panose="020B0503020204020204" pitchFamily="34" charset="-122"/>
              </a:rPr>
              <a:t>不平衡</a:t>
            </a:r>
            <a:r>
              <a:rPr lang="zh-CN" altLang="en-US" b="1" dirty="0">
                <a:solidFill>
                  <a:prstClr val="black"/>
                </a:solidFill>
                <a:latin typeface="Times New Roman" panose="02020603050405020304" pitchFamily="18" charset="0"/>
                <a:ea typeface="微软雅黑" panose="020B0503020204020204" pitchFamily="34" charset="-122"/>
              </a:rPr>
              <a:t>电桥；</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按桥臂接入的阻抗元件不同，电桥还可以分为</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电桥、</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电桥和</a:t>
            </a:r>
            <a:r>
              <a:rPr lang="zh-CN" altLang="en-US" b="1" dirty="0">
                <a:solidFill>
                  <a:srgbClr val="FF0000"/>
                </a:solidFill>
                <a:latin typeface="Times New Roman" panose="02020603050405020304" pitchFamily="18" charset="0"/>
                <a:ea typeface="微软雅黑" panose="020B0503020204020204" pitchFamily="34" charset="-122"/>
              </a:rPr>
              <a:t>电感</a:t>
            </a:r>
            <a:r>
              <a:rPr lang="zh-CN" altLang="en-US" b="1" dirty="0">
                <a:solidFill>
                  <a:prstClr val="black"/>
                </a:solidFill>
                <a:latin typeface="Times New Roman" panose="02020603050405020304" pitchFamily="18" charset="0"/>
                <a:ea typeface="微软雅黑" panose="020B0503020204020204" pitchFamily="34" charset="-122"/>
              </a:rPr>
              <a:t>电桥。</a:t>
            </a:r>
          </a:p>
        </p:txBody>
      </p:sp>
    </p:spTree>
    <p:extLst>
      <p:ext uri="{BB962C8B-B14F-4D97-AF65-F5344CB8AC3E}">
        <p14:creationId xmlns:p14="http://schemas.microsoft.com/office/powerpoint/2010/main" val="2221404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88767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在高精度应用中，常采用集成仪表放大器；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341809"/>
            <a:ext cx="2088232"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集成仪表放大器</a:t>
            </a:r>
          </a:p>
        </p:txBody>
      </p:sp>
      <p:sp>
        <p:nvSpPr>
          <p:cNvPr id="12" name="七角星 11"/>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5" name="图片 14"/>
          <p:cNvPicPr/>
          <p:nvPr/>
        </p:nvPicPr>
        <p:blipFill>
          <a:blip r:embed="rId3"/>
          <a:stretch>
            <a:fillRect/>
          </a:stretch>
        </p:blipFill>
        <p:spPr>
          <a:xfrm>
            <a:off x="744740" y="2224865"/>
            <a:ext cx="3276364" cy="2160240"/>
          </a:xfrm>
          <a:prstGeom prst="rect">
            <a:avLst/>
          </a:prstGeom>
        </p:spPr>
      </p:pic>
      <p:sp>
        <p:nvSpPr>
          <p:cNvPr id="4" name="矩形 3"/>
          <p:cNvSpPr/>
          <p:nvPr/>
        </p:nvSpPr>
        <p:spPr>
          <a:xfrm>
            <a:off x="1267873" y="4381937"/>
            <a:ext cx="2230098"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AD620</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单芯片仪表放大器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4585156" y="2247714"/>
            <a:ext cx="4330244"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采用经典的三运放改进设计</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性能优于传统的三运放分立仪表放大器；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通过一个外部电阻即可设置增益（</a:t>
            </a:r>
            <a:r>
              <a:rPr lang="en-US" altLang="zh-CN" b="1" dirty="0"/>
              <a:t> 1</a:t>
            </a:r>
            <a:r>
              <a:rPr lang="en-US" altLang="zh-CN" b="1" dirty="0">
                <a:latin typeface="微软雅黑" panose="020B0503020204020204" pitchFamily="34" charset="-122"/>
                <a:ea typeface="微软雅黑" panose="020B0503020204020204" pitchFamily="34" charset="-122"/>
              </a:rPr>
              <a:t>~</a:t>
            </a:r>
            <a:r>
              <a:rPr lang="en-US" altLang="zh-CN" b="1" dirty="0"/>
              <a:t>10000 </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功耗低，最大电源电流仅</a:t>
            </a:r>
            <a:r>
              <a:rPr lang="en-US" altLang="zh-CN" b="1" dirty="0">
                <a:solidFill>
                  <a:prstClr val="black"/>
                </a:solidFill>
                <a:latin typeface="Times New Roman" panose="02020603050405020304" pitchFamily="18" charset="0"/>
                <a:ea typeface="微软雅黑" panose="020B0503020204020204" pitchFamily="34" charset="-122"/>
              </a:rPr>
              <a:t>1.3A</a:t>
            </a: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适用于电池供电，以及便携式或远程应用，例如电子秤和医疗仪器。</a:t>
            </a:r>
          </a:p>
        </p:txBody>
      </p:sp>
    </p:spTree>
    <p:extLst>
      <p:ext uri="{BB962C8B-B14F-4D97-AF65-F5344CB8AC3E}">
        <p14:creationId xmlns:p14="http://schemas.microsoft.com/office/powerpoint/2010/main" val="3833307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88767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341809"/>
            <a:ext cx="2088232"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集成仪表放大器</a:t>
            </a:r>
          </a:p>
        </p:txBody>
      </p:sp>
      <p:sp>
        <p:nvSpPr>
          <p:cNvPr id="12" name="七角星 11"/>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图片 15"/>
          <p:cNvPicPr/>
          <p:nvPr/>
        </p:nvPicPr>
        <p:blipFill>
          <a:blip r:embed="rId3"/>
          <a:stretch>
            <a:fillRect/>
          </a:stretch>
        </p:blipFill>
        <p:spPr>
          <a:xfrm>
            <a:off x="350669" y="1957364"/>
            <a:ext cx="5274310" cy="2534920"/>
          </a:xfrm>
          <a:prstGeom prst="rect">
            <a:avLst/>
          </a:prstGeom>
        </p:spPr>
      </p:pic>
      <p:sp>
        <p:nvSpPr>
          <p:cNvPr id="4" name="矩形 3"/>
          <p:cNvSpPr/>
          <p:nvPr/>
        </p:nvSpPr>
        <p:spPr>
          <a:xfrm>
            <a:off x="1997809" y="4343870"/>
            <a:ext cx="1980029"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压力检测仪电路原理图</a:t>
            </a:r>
          </a:p>
        </p:txBody>
      </p:sp>
      <p:sp>
        <p:nvSpPr>
          <p:cNvPr id="17" name="矩形 16"/>
          <p:cNvSpPr/>
          <p:nvPr/>
        </p:nvSpPr>
        <p:spPr>
          <a:xfrm>
            <a:off x="5624978" y="1973979"/>
            <a:ext cx="3290422" cy="266201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700" b="1" dirty="0">
                <a:solidFill>
                  <a:prstClr val="black"/>
                </a:solidFill>
                <a:latin typeface="Times New Roman" panose="02020603050405020304" pitchFamily="18" charset="0"/>
                <a:ea typeface="微软雅黑" panose="020B0503020204020204" pitchFamily="34" charset="-122"/>
              </a:rPr>
              <a:t>压力传感器电桥使用</a:t>
            </a:r>
            <a:r>
              <a:rPr lang="en-US" altLang="zh-CN" sz="1700" b="1" dirty="0">
                <a:solidFill>
                  <a:prstClr val="black"/>
                </a:solidFill>
                <a:latin typeface="Times New Roman" panose="02020603050405020304" pitchFamily="18" charset="0"/>
                <a:ea typeface="微软雅黑" panose="020B0503020204020204" pitchFamily="34" charset="-122"/>
              </a:rPr>
              <a:t>5V</a:t>
            </a:r>
            <a:r>
              <a:rPr lang="zh-CN" altLang="en-US" sz="1700" b="1" dirty="0">
                <a:solidFill>
                  <a:prstClr val="black"/>
                </a:solidFill>
                <a:latin typeface="Times New Roman" panose="02020603050405020304" pitchFamily="18" charset="0"/>
                <a:ea typeface="微软雅黑" panose="020B0503020204020204" pitchFamily="34" charset="-122"/>
              </a:rPr>
              <a:t>电源供电，其功耗极低，仅为</a:t>
            </a:r>
            <a:r>
              <a:rPr lang="en-US" altLang="zh-CN" sz="1700" b="1" dirty="0">
                <a:solidFill>
                  <a:prstClr val="black"/>
                </a:solidFill>
                <a:latin typeface="Times New Roman" panose="02020603050405020304" pitchFamily="18" charset="0"/>
                <a:ea typeface="微软雅黑" panose="020B0503020204020204" pitchFamily="34" charset="-122"/>
              </a:rPr>
              <a:t>1.7mA</a:t>
            </a:r>
            <a:r>
              <a:rPr lang="zh-CN" altLang="en-US" sz="1700" b="1" dirty="0">
                <a:solidFill>
                  <a:prstClr val="black"/>
                </a:solidFill>
                <a:latin typeface="Times New Roman" panose="02020603050405020304" pitchFamily="18" charset="0"/>
                <a:ea typeface="微软雅黑" panose="020B0503020204020204" pitchFamily="34" charset="-122"/>
              </a:rPr>
              <a:t>；</a:t>
            </a:r>
            <a:endParaRPr lang="en-US" altLang="zh-CN" sz="17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700" b="1" dirty="0">
                <a:solidFill>
                  <a:prstClr val="black"/>
                </a:solidFill>
                <a:latin typeface="Times New Roman" panose="02020603050405020304" pitchFamily="18" charset="0"/>
                <a:ea typeface="微软雅黑" panose="020B0503020204020204" pitchFamily="34" charset="-122"/>
              </a:rPr>
              <a:t>在添加了</a:t>
            </a:r>
            <a:r>
              <a:rPr lang="en-US" altLang="zh-CN" sz="1700" b="1" dirty="0">
                <a:solidFill>
                  <a:prstClr val="black"/>
                </a:solidFill>
                <a:latin typeface="Times New Roman" panose="02020603050405020304" pitchFamily="18" charset="0"/>
                <a:ea typeface="微软雅黑" panose="020B0503020204020204" pitchFamily="34" charset="-122"/>
              </a:rPr>
              <a:t>AD620</a:t>
            </a:r>
            <a:r>
              <a:rPr lang="zh-CN" altLang="en-US" sz="1700" b="1" dirty="0">
                <a:solidFill>
                  <a:prstClr val="black"/>
                </a:solidFill>
                <a:latin typeface="Times New Roman" panose="02020603050405020304" pitchFamily="18" charset="0"/>
                <a:ea typeface="微软雅黑" panose="020B0503020204020204" pitchFamily="34" charset="-122"/>
              </a:rPr>
              <a:t>和缓冲分压器</a:t>
            </a:r>
            <a:r>
              <a:rPr lang="en-US" altLang="zh-CN" sz="1700" b="1" dirty="0">
                <a:solidFill>
                  <a:prstClr val="black"/>
                </a:solidFill>
                <a:latin typeface="Times New Roman" panose="02020603050405020304" pitchFamily="18" charset="0"/>
                <a:ea typeface="微软雅黑" panose="020B0503020204020204" pitchFamily="34" charset="-122"/>
              </a:rPr>
              <a:t>(AD705)</a:t>
            </a:r>
            <a:r>
              <a:rPr lang="zh-CN" altLang="en-US" sz="1700" b="1" dirty="0">
                <a:solidFill>
                  <a:prstClr val="black"/>
                </a:solidFill>
                <a:latin typeface="Times New Roman" panose="02020603050405020304" pitchFamily="18" charset="0"/>
                <a:ea typeface="微软雅黑" panose="020B0503020204020204" pitchFamily="34" charset="-122"/>
              </a:rPr>
              <a:t>后，可以对信号进行调理，整个系统的电源电流仅为</a:t>
            </a:r>
            <a:r>
              <a:rPr lang="en-US" altLang="zh-CN" sz="1700" b="1" dirty="0">
                <a:solidFill>
                  <a:prstClr val="black"/>
                </a:solidFill>
                <a:latin typeface="Times New Roman" panose="02020603050405020304" pitchFamily="18" charset="0"/>
                <a:ea typeface="微软雅黑" panose="020B0503020204020204" pitchFamily="34" charset="-122"/>
              </a:rPr>
              <a:t>3.8mA</a:t>
            </a:r>
            <a:r>
              <a:rPr lang="zh-CN" altLang="en-US" sz="1700" b="1" dirty="0">
                <a:solidFill>
                  <a:prstClr val="black"/>
                </a:solidFill>
                <a:latin typeface="Times New Roman" panose="02020603050405020304" pitchFamily="18" charset="0"/>
                <a:ea typeface="微软雅黑" panose="020B0503020204020204" pitchFamily="34" charset="-122"/>
              </a:rPr>
              <a:t>；</a:t>
            </a:r>
            <a:endParaRPr lang="en-US" altLang="zh-CN" sz="17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700" b="1" dirty="0">
                <a:solidFill>
                  <a:prstClr val="black"/>
                </a:solidFill>
                <a:latin typeface="Times New Roman" panose="02020603050405020304" pitchFamily="18" charset="0"/>
                <a:ea typeface="微软雅黑" panose="020B0503020204020204" pitchFamily="34" charset="-122"/>
              </a:rPr>
              <a:t>AD620</a:t>
            </a:r>
            <a:r>
              <a:rPr lang="zh-CN" altLang="en-US" sz="1700" b="1" dirty="0">
                <a:solidFill>
                  <a:prstClr val="black"/>
                </a:solidFill>
                <a:latin typeface="Times New Roman" panose="02020603050405020304" pitchFamily="18" charset="0"/>
                <a:ea typeface="微软雅黑" panose="020B0503020204020204" pitchFamily="34" charset="-122"/>
              </a:rPr>
              <a:t>的低噪声和低漂移特性使其非常适合于无创血压测量。</a:t>
            </a:r>
            <a:endParaRPr lang="en-US" altLang="zh-CN" sz="17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6569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17" name="矩形 16"/>
          <p:cNvSpPr/>
          <p:nvPr/>
        </p:nvSpPr>
        <p:spPr>
          <a:xfrm>
            <a:off x="228600" y="1064958"/>
            <a:ext cx="8686800" cy="352301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隔离放大器是一种</a:t>
            </a:r>
            <a:r>
              <a:rPr lang="zh-CN" altLang="en-US" b="1" dirty="0">
                <a:solidFill>
                  <a:srgbClr val="FF0000"/>
                </a:solidFill>
                <a:latin typeface="Times New Roman" panose="02020603050405020304" pitchFamily="18" charset="0"/>
                <a:ea typeface="微软雅黑" panose="020B0503020204020204" pitchFamily="34" charset="-122"/>
              </a:rPr>
              <a:t>输入</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输出</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电源</a:t>
            </a:r>
            <a:r>
              <a:rPr lang="zh-CN" altLang="en-US" b="1" dirty="0">
                <a:solidFill>
                  <a:prstClr val="black"/>
                </a:solidFill>
                <a:latin typeface="Times New Roman" panose="02020603050405020304" pitchFamily="18" charset="0"/>
                <a:ea typeface="微软雅黑" panose="020B0503020204020204" pitchFamily="34" charset="-122"/>
              </a:rPr>
              <a:t>电路之间</a:t>
            </a:r>
            <a:r>
              <a:rPr lang="zh-CN" altLang="en-US" b="1" dirty="0">
                <a:solidFill>
                  <a:srgbClr val="FF0000"/>
                </a:solidFill>
                <a:latin typeface="Times New Roman" panose="02020603050405020304" pitchFamily="18" charset="0"/>
                <a:ea typeface="微软雅黑" panose="020B0503020204020204" pitchFamily="34" charset="-122"/>
              </a:rPr>
              <a:t>没有直接</a:t>
            </a:r>
            <a:r>
              <a:rPr lang="zh-CN" altLang="en-US" b="1" dirty="0">
                <a:solidFill>
                  <a:prstClr val="black"/>
                </a:solidFill>
                <a:latin typeface="Times New Roman" panose="02020603050405020304" pitchFamily="18" charset="0"/>
                <a:ea typeface="微软雅黑" panose="020B0503020204020204" pitchFamily="34" charset="-122"/>
              </a:rPr>
              <a:t>电路</a:t>
            </a:r>
            <a:r>
              <a:rPr lang="zh-CN" altLang="en-US" b="1" dirty="0">
                <a:solidFill>
                  <a:srgbClr val="FF0000"/>
                </a:solidFill>
                <a:latin typeface="Times New Roman" panose="02020603050405020304" pitchFamily="18" charset="0"/>
                <a:ea typeface="微软雅黑" panose="020B0503020204020204" pitchFamily="34" charset="-122"/>
              </a:rPr>
              <a:t>耦合，</a:t>
            </a:r>
            <a:r>
              <a:rPr lang="zh-CN" altLang="en-US" b="1" dirty="0">
                <a:solidFill>
                  <a:prstClr val="black"/>
                </a:solidFill>
                <a:latin typeface="Times New Roman" panose="02020603050405020304" pitchFamily="18" charset="0"/>
                <a:ea typeface="微软雅黑" panose="020B0503020204020204" pitchFamily="34" charset="-122"/>
              </a:rPr>
              <a:t>信号在传输过程中</a:t>
            </a:r>
            <a:r>
              <a:rPr lang="zh-CN" altLang="en-US" b="1" dirty="0">
                <a:solidFill>
                  <a:srgbClr val="FF0000"/>
                </a:solidFill>
                <a:latin typeface="Times New Roman" panose="02020603050405020304" pitchFamily="18" charset="0"/>
                <a:ea typeface="微软雅黑" panose="020B0503020204020204" pitchFamily="34" charset="-122"/>
              </a:rPr>
              <a:t>没有公共接地端</a:t>
            </a:r>
            <a:r>
              <a:rPr lang="zh-CN" altLang="en-US" b="1" dirty="0">
                <a:solidFill>
                  <a:prstClr val="black"/>
                </a:solidFill>
                <a:latin typeface="Times New Roman" panose="02020603050405020304" pitchFamily="18" charset="0"/>
                <a:ea typeface="微软雅黑" panose="020B0503020204020204" pitchFamily="34" charset="-122"/>
              </a:rPr>
              <a:t>的测量放大电路；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检测系统的传感器信号中往往包含高共模电压和干扰，采用隔离放大器可使</a:t>
            </a:r>
            <a:r>
              <a:rPr lang="zh-CN" altLang="en-US" b="1" dirty="0">
                <a:solidFill>
                  <a:srgbClr val="FF0000"/>
                </a:solidFill>
                <a:latin typeface="Times New Roman" panose="02020603050405020304" pitchFamily="18" charset="0"/>
                <a:ea typeface="微软雅黑" panose="020B0503020204020204" pitchFamily="34" charset="-122"/>
              </a:rPr>
              <a:t>共模电压和干扰信号隔离</a:t>
            </a:r>
            <a:r>
              <a:rPr lang="zh-CN" altLang="en-US" b="1" dirty="0">
                <a:solidFill>
                  <a:prstClr val="black"/>
                </a:solidFill>
                <a:latin typeface="Times New Roman" panose="02020603050405020304" pitchFamily="18" charset="0"/>
                <a:ea typeface="微软雅黑" panose="020B0503020204020204" pitchFamily="34" charset="-122"/>
              </a:rPr>
              <a:t>，同时又</a:t>
            </a:r>
            <a:r>
              <a:rPr lang="zh-CN" altLang="en-US" b="1" dirty="0">
                <a:solidFill>
                  <a:srgbClr val="FF0000"/>
                </a:solidFill>
                <a:latin typeface="Times New Roman" panose="02020603050405020304" pitchFamily="18" charset="0"/>
                <a:ea typeface="微软雅黑" panose="020B0503020204020204" pitchFamily="34" charset="-122"/>
              </a:rPr>
              <a:t>放大</a:t>
            </a:r>
            <a:r>
              <a:rPr lang="zh-CN" altLang="en-US" b="1" dirty="0">
                <a:solidFill>
                  <a:prstClr val="black"/>
                </a:solidFill>
                <a:latin typeface="Times New Roman" panose="02020603050405020304" pitchFamily="18" charset="0"/>
                <a:ea typeface="微软雅黑" panose="020B0503020204020204" pitchFamily="34" charset="-122"/>
              </a:rPr>
              <a:t>了</a:t>
            </a:r>
            <a:r>
              <a:rPr lang="zh-CN" altLang="en-US" b="1" dirty="0">
                <a:solidFill>
                  <a:srgbClr val="FF0000"/>
                </a:solidFill>
                <a:latin typeface="Times New Roman" panose="02020603050405020304" pitchFamily="18" charset="0"/>
                <a:ea typeface="微软雅黑" panose="020B0503020204020204" pitchFamily="34" charset="-122"/>
              </a:rPr>
              <a:t>有用信号</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在工业中，隔离放大器被应用于</a:t>
            </a:r>
            <a:r>
              <a:rPr lang="zh-CN" altLang="en-US" b="1" dirty="0">
                <a:solidFill>
                  <a:srgbClr val="FF0000"/>
                </a:solidFill>
                <a:latin typeface="Times New Roman" panose="02020603050405020304" pitchFamily="18" charset="0"/>
                <a:ea typeface="微软雅黑" panose="020B0503020204020204" pitchFamily="34" charset="-122"/>
              </a:rPr>
              <a:t>防止电网电压因故障对低压信号电路（包括计算机）造成损坏</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按耦合方式的不同，隔离放大器可分为以下三种：</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rPr>
              <a:t>变压器</a:t>
            </a:r>
            <a:r>
              <a:rPr lang="zh-CN" altLang="en-US" b="1" dirty="0">
                <a:solidFill>
                  <a:prstClr val="black"/>
                </a:solidFill>
                <a:latin typeface="Times New Roman" panose="02020603050405020304" pitchFamily="18" charset="0"/>
                <a:ea typeface="微软雅黑" panose="020B0503020204020204" pitchFamily="34" charset="-122"/>
              </a:rPr>
              <a:t>耦合</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耦合</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rPr>
              <a:t>光电</a:t>
            </a:r>
            <a:r>
              <a:rPr lang="zh-CN" altLang="en-US" b="1" dirty="0">
                <a:solidFill>
                  <a:prstClr val="black"/>
                </a:solidFill>
                <a:latin typeface="Times New Roman" panose="02020603050405020304" pitchFamily="18" charset="0"/>
                <a:ea typeface="微软雅黑" panose="020B0503020204020204" pitchFamily="34" charset="-122"/>
              </a:rPr>
              <a:t>耦合</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49449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3843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AD204</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变压器耦合隔离放大器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649606" y="4389125"/>
            <a:ext cx="2948243"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AD204</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变压器耦合隔离放大器电路</a:t>
            </a:r>
          </a:p>
        </p:txBody>
      </p:sp>
      <p:sp>
        <p:nvSpPr>
          <p:cNvPr id="10" name="矩形 9"/>
          <p:cNvSpPr/>
          <p:nvPr/>
        </p:nvSpPr>
        <p:spPr>
          <a:xfrm>
            <a:off x="3923927" y="1923678"/>
            <a:ext cx="4991473" cy="286758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500" b="1" dirty="0">
                <a:solidFill>
                  <a:prstClr val="black"/>
                </a:solidFill>
                <a:latin typeface="Times New Roman" panose="02020603050405020304" pitchFamily="18" charset="0"/>
                <a:ea typeface="微软雅黑" panose="020B0503020204020204" pitchFamily="34" charset="-122"/>
              </a:rPr>
              <a:t>利用片内</a:t>
            </a:r>
            <a:r>
              <a:rPr lang="zh-CN" altLang="en-US" sz="1500" b="1" dirty="0">
                <a:solidFill>
                  <a:srgbClr val="FF0000"/>
                </a:solidFill>
                <a:latin typeface="Times New Roman" panose="02020603050405020304" pitchFamily="18" charset="0"/>
                <a:ea typeface="微软雅黑" panose="020B0503020204020204" pitchFamily="34" charset="-122"/>
              </a:rPr>
              <a:t>变压器</a:t>
            </a:r>
            <a:r>
              <a:rPr lang="zh-CN" altLang="en-US" sz="1500" b="1" dirty="0">
                <a:solidFill>
                  <a:prstClr val="black"/>
                </a:solidFill>
                <a:latin typeface="Times New Roman" panose="02020603050405020304" pitchFamily="18" charset="0"/>
                <a:ea typeface="微软雅黑" panose="020B0503020204020204" pitchFamily="34" charset="-122"/>
              </a:rPr>
              <a:t>实现输入和输出的电气隔离；</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500" b="1" dirty="0">
                <a:solidFill>
                  <a:prstClr val="black"/>
                </a:solidFill>
                <a:latin typeface="Times New Roman" panose="02020603050405020304" pitchFamily="18" charset="0"/>
                <a:ea typeface="微软雅黑" panose="020B0503020204020204" pitchFamily="34" charset="-122"/>
              </a:rPr>
              <a:t>1~4</a:t>
            </a:r>
            <a:r>
              <a:rPr lang="zh-CN" altLang="en-US" sz="1500" b="1" dirty="0">
                <a:solidFill>
                  <a:prstClr val="black"/>
                </a:solidFill>
                <a:latin typeface="Times New Roman" panose="02020603050405020304" pitchFamily="18" charset="0"/>
                <a:ea typeface="微软雅黑" panose="020B0503020204020204" pitchFamily="34" charset="-122"/>
              </a:rPr>
              <a:t>引脚为放大器的输入接线端，一般可接成跟随器，或者根据需要，通过外接电阻接成同相放大器或反相放大器，以便放大输入信号；</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500" b="1" dirty="0">
                <a:solidFill>
                  <a:prstClr val="black"/>
                </a:solidFill>
                <a:latin typeface="Times New Roman" panose="02020603050405020304" pitchFamily="18" charset="0"/>
                <a:ea typeface="微软雅黑" panose="020B0503020204020204" pitchFamily="34" charset="-122"/>
              </a:rPr>
              <a:t>输入信号经调制器调制成交流信号后，经变压器耦合送到解调器，最后通过</a:t>
            </a:r>
            <a:r>
              <a:rPr lang="en-US" altLang="zh-CN" sz="1500" b="1" dirty="0">
                <a:solidFill>
                  <a:prstClr val="black"/>
                </a:solidFill>
                <a:latin typeface="Times New Roman" panose="02020603050405020304" pitchFamily="18" charset="0"/>
                <a:ea typeface="微软雅黑" panose="020B0503020204020204" pitchFamily="34" charset="-122"/>
              </a:rPr>
              <a:t>37</a:t>
            </a:r>
            <a:r>
              <a:rPr lang="zh-CN" altLang="en-US" sz="1500" b="1" dirty="0">
                <a:solidFill>
                  <a:prstClr val="black"/>
                </a:solidFill>
                <a:latin typeface="Times New Roman" panose="02020603050405020304" pitchFamily="18" charset="0"/>
                <a:ea typeface="微软雅黑" panose="020B0503020204020204" pitchFamily="34" charset="-122"/>
              </a:rPr>
              <a:t>、</a:t>
            </a:r>
            <a:r>
              <a:rPr lang="en-US" altLang="zh-CN" sz="1500" b="1" dirty="0">
                <a:solidFill>
                  <a:prstClr val="black"/>
                </a:solidFill>
                <a:latin typeface="Times New Roman" panose="02020603050405020304" pitchFamily="18" charset="0"/>
                <a:ea typeface="微软雅黑" panose="020B0503020204020204" pitchFamily="34" charset="-122"/>
              </a:rPr>
              <a:t>38</a:t>
            </a:r>
            <a:r>
              <a:rPr lang="zh-CN" altLang="en-US" sz="1500" b="1" dirty="0">
                <a:solidFill>
                  <a:prstClr val="black"/>
                </a:solidFill>
                <a:latin typeface="Times New Roman" panose="02020603050405020304" pitchFamily="18" charset="0"/>
                <a:ea typeface="微软雅黑" panose="020B0503020204020204" pitchFamily="34" charset="-122"/>
              </a:rPr>
              <a:t>引脚输出；</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500" b="1" dirty="0">
                <a:solidFill>
                  <a:prstClr val="black"/>
                </a:solidFill>
                <a:latin typeface="Times New Roman" panose="02020603050405020304" pitchFamily="18" charset="0"/>
                <a:ea typeface="微软雅黑" panose="020B0503020204020204" pitchFamily="34" charset="-122"/>
              </a:rPr>
              <a:t>31</a:t>
            </a:r>
            <a:r>
              <a:rPr lang="zh-CN" altLang="en-US" sz="1500" b="1" dirty="0">
                <a:solidFill>
                  <a:prstClr val="black"/>
                </a:solidFill>
                <a:latin typeface="Times New Roman" panose="02020603050405020304" pitchFamily="18" charset="0"/>
                <a:ea typeface="微软雅黑" panose="020B0503020204020204" pitchFamily="34" charset="-122"/>
              </a:rPr>
              <a:t>、</a:t>
            </a:r>
            <a:r>
              <a:rPr lang="en-US" altLang="zh-CN" sz="1500" b="1" dirty="0">
                <a:solidFill>
                  <a:prstClr val="black"/>
                </a:solidFill>
                <a:latin typeface="Times New Roman" panose="02020603050405020304" pitchFamily="18" charset="0"/>
                <a:ea typeface="微软雅黑" panose="020B0503020204020204" pitchFamily="34" charset="-122"/>
              </a:rPr>
              <a:t>32</a:t>
            </a:r>
            <a:r>
              <a:rPr lang="zh-CN" altLang="en-US" sz="1500" b="1" dirty="0">
                <a:solidFill>
                  <a:prstClr val="black"/>
                </a:solidFill>
                <a:latin typeface="Times New Roman" panose="02020603050405020304" pitchFamily="18" charset="0"/>
                <a:ea typeface="微软雅黑" panose="020B0503020204020204" pitchFamily="34" charset="-122"/>
              </a:rPr>
              <a:t>引脚为芯片电源输入端，片内的</a:t>
            </a:r>
            <a:r>
              <a:rPr lang="en-US" altLang="zh-CN" sz="1500" b="1" dirty="0">
                <a:solidFill>
                  <a:prstClr val="black"/>
                </a:solidFill>
                <a:latin typeface="Times New Roman" panose="02020603050405020304" pitchFamily="18" charset="0"/>
                <a:ea typeface="微软雅黑" panose="020B0503020204020204" pitchFamily="34" charset="-122"/>
              </a:rPr>
              <a:t>DC/DC</a:t>
            </a:r>
            <a:r>
              <a:rPr lang="zh-CN" altLang="en-US" sz="1500" b="1" dirty="0">
                <a:solidFill>
                  <a:prstClr val="black"/>
                </a:solidFill>
                <a:latin typeface="Times New Roman" panose="02020603050405020304" pitchFamily="18" charset="0"/>
                <a:ea typeface="微软雅黑" panose="020B0503020204020204" pitchFamily="34" charset="-122"/>
              </a:rPr>
              <a:t>电流变换器把输入直流电压变换并隔离，然后将经隔离后的电源供给放大器输入级，并通过</a:t>
            </a:r>
            <a:r>
              <a:rPr lang="en-US" altLang="zh-CN" sz="1500" b="1" dirty="0">
                <a:solidFill>
                  <a:prstClr val="black"/>
                </a:solidFill>
                <a:latin typeface="Times New Roman" panose="02020603050405020304" pitchFamily="18" charset="0"/>
                <a:ea typeface="微软雅黑" panose="020B0503020204020204" pitchFamily="34" charset="-122"/>
              </a:rPr>
              <a:t>5</a:t>
            </a:r>
            <a:r>
              <a:rPr lang="zh-CN" altLang="en-US" sz="1500" b="1" dirty="0">
                <a:solidFill>
                  <a:prstClr val="black"/>
                </a:solidFill>
                <a:latin typeface="Times New Roman" panose="02020603050405020304" pitchFamily="18" charset="0"/>
                <a:ea typeface="微软雅黑" panose="020B0503020204020204" pitchFamily="34" charset="-122"/>
              </a:rPr>
              <a:t>、</a:t>
            </a:r>
            <a:r>
              <a:rPr lang="en-US" altLang="zh-CN" sz="1500" b="1" dirty="0">
                <a:solidFill>
                  <a:prstClr val="black"/>
                </a:solidFill>
                <a:latin typeface="Times New Roman" panose="02020603050405020304" pitchFamily="18" charset="0"/>
                <a:ea typeface="微软雅黑" panose="020B0503020204020204" pitchFamily="34" charset="-122"/>
              </a:rPr>
              <a:t>6</a:t>
            </a:r>
            <a:r>
              <a:rPr lang="zh-CN" altLang="en-US" sz="1500" b="1" dirty="0">
                <a:solidFill>
                  <a:prstClr val="black"/>
                </a:solidFill>
                <a:latin typeface="Times New Roman" panose="02020603050405020304" pitchFamily="18" charset="0"/>
                <a:ea typeface="微软雅黑" panose="020B0503020204020204" pitchFamily="34" charset="-122"/>
              </a:rPr>
              <a:t>引脚输出；</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500" b="1" dirty="0">
                <a:solidFill>
                  <a:prstClr val="black"/>
                </a:solidFill>
                <a:latin typeface="Times New Roman" panose="02020603050405020304" pitchFamily="18" charset="0"/>
                <a:ea typeface="微软雅黑" panose="020B0503020204020204" pitchFamily="34" charset="-122"/>
              </a:rPr>
              <a:t>隔离放大器的输入级与输出级不共地，从而达到输入、输出隔离的目的。</a:t>
            </a:r>
            <a:endParaRPr lang="en-US" altLang="zh-CN" sz="1500" b="1" dirty="0">
              <a:solidFill>
                <a:prstClr val="black"/>
              </a:solidFill>
              <a:latin typeface="Times New Roman" panose="02020603050405020304" pitchFamily="18" charset="0"/>
              <a:ea typeface="微软雅黑" panose="020B0503020204020204" pitchFamily="34" charset="-122"/>
            </a:endParaRPr>
          </a:p>
        </p:txBody>
      </p:sp>
      <p:pic>
        <p:nvPicPr>
          <p:cNvPr id="11" name="图片 10"/>
          <p:cNvPicPr/>
          <p:nvPr/>
        </p:nvPicPr>
        <p:blipFill>
          <a:blip r:embed="rId3"/>
          <a:stretch>
            <a:fillRect/>
          </a:stretch>
        </p:blipFill>
        <p:spPr>
          <a:xfrm>
            <a:off x="323528" y="1916107"/>
            <a:ext cx="3600401" cy="2469979"/>
          </a:xfrm>
          <a:prstGeom prst="rect">
            <a:avLst/>
          </a:prstGeom>
        </p:spPr>
      </p:pic>
    </p:spTree>
    <p:extLst>
      <p:ext uri="{BB962C8B-B14F-4D97-AF65-F5344CB8AC3E}">
        <p14:creationId xmlns:p14="http://schemas.microsoft.com/office/powerpoint/2010/main" val="196318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采用了新颖的占空比调制解调技术；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发送信号时，数字信号通过一个</a:t>
            </a:r>
            <a:r>
              <a:rPr lang="en-US" altLang="zh-CN" b="1" dirty="0">
                <a:solidFill>
                  <a:prstClr val="black"/>
                </a:solidFill>
                <a:latin typeface="Times New Roman" panose="02020603050405020304" pitchFamily="18" charset="0"/>
                <a:ea typeface="微软雅黑" panose="020B0503020204020204" pitchFamily="34" charset="-122"/>
              </a:rPr>
              <a:t>2pF</a:t>
            </a:r>
            <a:r>
              <a:rPr lang="zh-CN" altLang="en-US" b="1" dirty="0">
                <a:solidFill>
                  <a:prstClr val="black"/>
                </a:solidFill>
                <a:latin typeface="Times New Roman" panose="02020603050405020304" pitchFamily="18" charset="0"/>
                <a:ea typeface="微软雅黑" panose="020B0503020204020204" pitchFamily="34" charset="-122"/>
              </a:rPr>
              <a:t>的差动电容隔离栅，具有数字调制特性的隔离栅不会影响数字信号的完整性；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极好的可靠性和高频瞬态抑制特性；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放大器和栅电容被一同密封在</a:t>
            </a:r>
            <a:r>
              <a:rPr lang="en-US" altLang="zh-CN" b="1" dirty="0">
                <a:solidFill>
                  <a:prstClr val="black"/>
                </a:solidFill>
                <a:latin typeface="Times New Roman" panose="02020603050405020304" pitchFamily="18" charset="0"/>
                <a:ea typeface="微软雅黑" panose="020B0503020204020204" pitchFamily="34" charset="-122"/>
              </a:rPr>
              <a:t>DIP</a:t>
            </a:r>
            <a:r>
              <a:rPr lang="zh-CN" altLang="en-US" b="1" dirty="0">
                <a:solidFill>
                  <a:prstClr val="black"/>
                </a:solidFill>
                <a:latin typeface="Times New Roman" panose="02020603050405020304" pitchFamily="18" charset="0"/>
                <a:ea typeface="微软雅黑" panose="020B0503020204020204" pitchFamily="34" charset="-122"/>
              </a:rPr>
              <a:t>内。</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ISO122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37697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光电耦合隔离放大器一般由三部分组成：</a:t>
            </a:r>
            <a:r>
              <a:rPr lang="zh-CN" altLang="en-US" b="1" dirty="0">
                <a:solidFill>
                  <a:srgbClr val="FF0000"/>
                </a:solidFill>
                <a:latin typeface="Times New Roman" panose="02020603050405020304" pitchFamily="18" charset="0"/>
                <a:ea typeface="微软雅黑" panose="020B0503020204020204" pitchFamily="34" charset="-122"/>
              </a:rPr>
              <a:t>光的发射</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光的接收</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信号放大装置</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输入的电信号驱动发光二极管，使之发出一定波长的光；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这个光被光探测器接收并转化为光电流，再经过进一步放大后输出，从而完成了电</a:t>
            </a:r>
            <a:r>
              <a:rPr lang="en-US"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光</a:t>
            </a:r>
            <a:r>
              <a:rPr lang="en-US"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电的转换，起到输入、输出、隔离的作用；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由于光电耦合器输入、输出间是通过光信号的传送实现耦合的，输入和输出之间没有直接的电气联系，因此具有很强的隔离作用；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电信号传输具有单向性等特点，因而具有良好的电绝缘能力和抗干扰能力。</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ISO100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光电耦合隔离放大器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100599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ISO100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光电耦合隔离放大器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p:nvPr/>
        </p:nvPicPr>
        <p:blipFill>
          <a:blip r:embed="rId3"/>
          <a:stretch>
            <a:fillRect/>
          </a:stretch>
        </p:blipFill>
        <p:spPr>
          <a:xfrm>
            <a:off x="330262" y="1961237"/>
            <a:ext cx="4205734" cy="2410713"/>
          </a:xfrm>
          <a:prstGeom prst="rect">
            <a:avLst/>
          </a:prstGeom>
        </p:spPr>
      </p:pic>
      <p:sp>
        <p:nvSpPr>
          <p:cNvPr id="2" name="矩形 1"/>
          <p:cNvSpPr/>
          <p:nvPr/>
        </p:nvSpPr>
        <p:spPr>
          <a:xfrm>
            <a:off x="939771" y="4366260"/>
            <a:ext cx="2986715"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ISO100</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光电耦合隔离放大器结构图</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4609736" y="2206222"/>
                <a:ext cx="4343400" cy="222522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由两个运算放大器</a:t>
                </a:r>
                <a:r>
                  <a:rPr lang="en-US" altLang="zh-CN" b="1" dirty="0">
                    <a:solidFill>
                      <a:prstClr val="black"/>
                    </a:solidFill>
                    <a:latin typeface="Times New Roman" panose="02020603050405020304" pitchFamily="18" charset="0"/>
                    <a:ea typeface="微软雅黑" panose="020B0503020204020204" pitchFamily="34" charset="-122"/>
                  </a:rPr>
                  <a:t>A1</a:t>
                </a:r>
                <a:r>
                  <a:rPr lang="zh-CN" altLang="zh-CN" b="1" dirty="0">
                    <a:solidFill>
                      <a:prstClr val="black"/>
                    </a:solidFill>
                    <a:latin typeface="Times New Roman" panose="02020603050405020304" pitchFamily="18" charset="0"/>
                    <a:ea typeface="微软雅黑" panose="020B0503020204020204" pitchFamily="34" charset="-122"/>
                  </a:rPr>
                  <a:t>和</a:t>
                </a:r>
                <a:r>
                  <a:rPr lang="en-US" altLang="zh-CN" b="1" dirty="0">
                    <a:solidFill>
                      <a:prstClr val="black"/>
                    </a:solidFill>
                    <a:latin typeface="Times New Roman" panose="02020603050405020304" pitchFamily="18" charset="0"/>
                    <a:ea typeface="微软雅黑" panose="020B0503020204020204" pitchFamily="34" charset="-122"/>
                  </a:rPr>
                  <a:t>A2</a:t>
                </a:r>
                <a:r>
                  <a:rPr lang="zh-CN" altLang="zh-CN" b="1" dirty="0">
                    <a:solidFill>
                      <a:prstClr val="black"/>
                    </a:solidFill>
                    <a:latin typeface="Times New Roman" panose="02020603050405020304" pitchFamily="18" charset="0"/>
                    <a:ea typeface="微软雅黑" panose="020B0503020204020204" pitchFamily="34" charset="-122"/>
                  </a:rPr>
                  <a:t>，两个恒流源</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𝑰</m:t>
                        </m:r>
                      </m:e>
                      <m:sub>
                        <m:r>
                          <a:rPr lang="en-US" altLang="zh-CN" b="1" i="1">
                            <a:solidFill>
                              <a:prstClr val="black"/>
                            </a:solidFill>
                            <a:latin typeface="Cambria Math" panose="02040503050406030204" pitchFamily="18" charset="0"/>
                            <a:ea typeface="微软雅黑" panose="020B0503020204020204" pitchFamily="34" charset="-122"/>
                          </a:rPr>
                          <m:t>𝑹𝑬𝑭</m:t>
                        </m:r>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𝑰</m:t>
                        </m:r>
                      </m:e>
                      <m:sub>
                        <m:r>
                          <a:rPr lang="en-US" altLang="zh-CN" b="1" i="1">
                            <a:solidFill>
                              <a:prstClr val="black"/>
                            </a:solidFill>
                            <a:latin typeface="Cambria Math" panose="02040503050406030204" pitchFamily="18" charset="0"/>
                            <a:ea typeface="微软雅黑" panose="020B0503020204020204" pitchFamily="34" charset="-122"/>
                          </a:rPr>
                          <m:t>𝑹𝑬𝑭</m:t>
                        </m:r>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以及光电耦合器组成</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光电耦合器有一个发光二极管</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VL</m:t>
                    </m:r>
                  </m:oMath>
                </a14:m>
                <a:r>
                  <a:rPr lang="zh-CN" altLang="zh-CN" b="1" dirty="0">
                    <a:solidFill>
                      <a:prstClr val="black"/>
                    </a:solidFill>
                    <a:latin typeface="Times New Roman" panose="02020603050405020304" pitchFamily="18" charset="0"/>
                    <a:ea typeface="微软雅黑" panose="020B0503020204020204" pitchFamily="34" charset="-122"/>
                  </a:rPr>
                  <a:t>和两个光电二极管</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与</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 ；</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的作用是从</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VL</m:t>
                    </m:r>
                  </m:oMath>
                </a14:m>
                <a:r>
                  <a:rPr lang="zh-CN" altLang="zh-CN" b="1" dirty="0">
                    <a:solidFill>
                      <a:prstClr val="black"/>
                    </a:solidFill>
                    <a:latin typeface="Times New Roman" panose="02020603050405020304" pitchFamily="18" charset="0"/>
                    <a:ea typeface="微软雅黑" panose="020B0503020204020204" pitchFamily="34" charset="-122"/>
                  </a:rPr>
                  <a:t>信号中引入反馈</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的作用是将</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VL</m:t>
                    </m:r>
                  </m:oMath>
                </a14:m>
                <a:r>
                  <a:rPr lang="zh-CN" altLang="zh-CN" b="1" dirty="0">
                    <a:solidFill>
                      <a:prstClr val="black"/>
                    </a:solidFill>
                    <a:latin typeface="Times New Roman" panose="02020603050405020304" pitchFamily="18" charset="0"/>
                    <a:ea typeface="微软雅黑" panose="020B0503020204020204" pitchFamily="34" charset="-122"/>
                  </a:rPr>
                  <a:t>信号进行隔离耦合传送。</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4609736" y="2206222"/>
                <a:ext cx="4343400" cy="2225225"/>
              </a:xfrm>
              <a:prstGeom prst="rect">
                <a:avLst/>
              </a:prstGeom>
              <a:blipFill>
                <a:blip r:embed="rId4"/>
                <a:stretch>
                  <a:fillRect l="-842" t="-1370" r="-842" b="-24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171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ISO100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光电耦合隔离放大器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p:cNvSpPr/>
          <p:nvPr/>
        </p:nvSpPr>
        <p:spPr>
          <a:xfrm>
            <a:off x="3415605" y="4337845"/>
            <a:ext cx="2339102"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光电耦合隔离放大器接线图</a:t>
            </a:r>
          </a:p>
        </p:txBody>
      </p:sp>
      <p:pic>
        <p:nvPicPr>
          <p:cNvPr id="10" name="图片 9"/>
          <p:cNvPicPr/>
          <p:nvPr/>
        </p:nvPicPr>
        <p:blipFill>
          <a:blip r:embed="rId3"/>
          <a:stretch>
            <a:fillRect/>
          </a:stretch>
        </p:blipFill>
        <p:spPr>
          <a:xfrm>
            <a:off x="2863789" y="1943747"/>
            <a:ext cx="3442734" cy="2331963"/>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362954" y="4073413"/>
                <a:ext cx="2509170" cy="646331"/>
              </a:xfrm>
              <a:prstGeom prst="rect">
                <a:avLst/>
              </a:prstGeom>
            </p:spPr>
            <p:txBody>
              <a:bodyPr wrap="square">
                <a:spAutoFit/>
              </a:bodyPr>
              <a:lstStyle/>
              <a:p>
                <a:pPr algn="ctr"/>
                <a14:m>
                  <m:oMath xmlns:m="http://schemas.openxmlformats.org/officeDocument/2006/math">
                    <m:r>
                      <a:rPr lang="en-US" altLang="zh-CN" b="1" i="1">
                        <a:latin typeface="Cambria Math" panose="02040503050406030204" pitchFamily="18" charset="0"/>
                        <a:cs typeface="Times New Roman" panose="02020603050405020304" pitchFamily="18" charset="0"/>
                      </a:rPr>
                      <m:t>𝑹</m:t>
                    </m:r>
                  </m:oMath>
                </a14:m>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b="1"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𝟏</m:t>
                        </m:r>
                      </m:sub>
                    </m:sSub>
                  </m:oMath>
                </a14:m>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为外接电阻，用来调整放大器的增益</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362954" y="4073413"/>
                <a:ext cx="2509170" cy="646331"/>
              </a:xfrm>
              <a:prstGeom prst="rect">
                <a:avLst/>
              </a:prstGeom>
              <a:blipFill>
                <a:blip r:embed="rId4"/>
                <a:stretch>
                  <a:fillRect t="-4717" r="-973"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1643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02587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信号滤波</a:t>
            </a:r>
          </a:p>
        </p:txBody>
      </p:sp>
      <p:sp>
        <p:nvSpPr>
          <p:cNvPr id="4" name="矩形 3"/>
          <p:cNvSpPr/>
          <p:nvPr/>
        </p:nvSpPr>
        <p:spPr>
          <a:xfrm>
            <a:off x="243770" y="951570"/>
            <a:ext cx="8686800" cy="403200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由于传感器工作环境中的强电和电磁干扰，以及传感器和放大电路本身的影响，被测信号中往往夹杂多种频率成分的噪声；</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噪声干扰引起的输出信号变化与被测对象引起的输出信号变化对于传感器是无法分辨的，这势必影响测量结果的准确性；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检测系统中必须有相应的措施来减小和抑制干扰的影响；</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滤波是一种信号处理方法，它</a:t>
            </a:r>
            <a:r>
              <a:rPr lang="zh-CN" altLang="en-US" b="1" dirty="0">
                <a:solidFill>
                  <a:srgbClr val="FF0000"/>
                </a:solidFill>
                <a:latin typeface="Times New Roman" panose="02020603050405020304" pitchFamily="18" charset="0"/>
                <a:ea typeface="微软雅黑" panose="020B0503020204020204" pitchFamily="34" charset="-122"/>
              </a:rPr>
              <a:t>保持需要的频率成分</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去除不需要的频率成分</a:t>
            </a:r>
            <a:r>
              <a:rPr lang="zh-CN" altLang="en-US" b="1" dirty="0">
                <a:solidFill>
                  <a:prstClr val="black"/>
                </a:solidFill>
                <a:latin typeface="Times New Roman" panose="02020603050405020304" pitchFamily="18" charset="0"/>
                <a:ea typeface="微软雅黑" panose="020B0503020204020204" pitchFamily="34" charset="-122"/>
              </a:rPr>
              <a:t>； </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滤波器是实现这种选频功能的电路；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滤波器允许某一部分频率的信号顺利地通过，而另外一部分频率的信号则受到较大的抑制；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滤波器中，把信号能够</a:t>
            </a:r>
            <a:r>
              <a:rPr lang="zh-CN" altLang="en-US" b="1" dirty="0">
                <a:solidFill>
                  <a:srgbClr val="FF0000"/>
                </a:solidFill>
                <a:latin typeface="Times New Roman" panose="02020603050405020304" pitchFamily="18" charset="0"/>
                <a:ea typeface="微软雅黑" panose="020B0503020204020204" pitchFamily="34" charset="-122"/>
              </a:rPr>
              <a:t>通过</a:t>
            </a:r>
            <a:r>
              <a:rPr lang="zh-CN" altLang="en-US" b="1" dirty="0">
                <a:solidFill>
                  <a:prstClr val="black"/>
                </a:solidFill>
                <a:latin typeface="Times New Roman" panose="02020603050405020304" pitchFamily="18" charset="0"/>
                <a:ea typeface="微软雅黑" panose="020B0503020204020204" pitchFamily="34" charset="-122"/>
              </a:rPr>
              <a:t>的频率范围称为</a:t>
            </a:r>
            <a:r>
              <a:rPr lang="zh-CN" altLang="en-US" b="1" dirty="0">
                <a:solidFill>
                  <a:srgbClr val="FF0000"/>
                </a:solidFill>
                <a:latin typeface="Times New Roman" panose="02020603050405020304" pitchFamily="18" charset="0"/>
                <a:ea typeface="微软雅黑" panose="020B0503020204020204" pitchFamily="34" charset="-122"/>
              </a:rPr>
              <a:t>通带</a:t>
            </a:r>
            <a:r>
              <a:rPr lang="zh-CN" altLang="en-US" b="1" dirty="0">
                <a:solidFill>
                  <a:prstClr val="black"/>
                </a:solidFill>
                <a:latin typeface="Times New Roman" panose="02020603050405020304" pitchFamily="18" charset="0"/>
                <a:ea typeface="微软雅黑" panose="020B0503020204020204" pitchFamily="34" charset="-122"/>
              </a:rPr>
              <a:t>，把信号受到很大衰减或完全被</a:t>
            </a:r>
            <a:r>
              <a:rPr lang="zh-CN" altLang="en-US" b="1" dirty="0">
                <a:solidFill>
                  <a:srgbClr val="FF0000"/>
                </a:solidFill>
                <a:latin typeface="Times New Roman" panose="02020603050405020304" pitchFamily="18" charset="0"/>
                <a:ea typeface="微软雅黑" panose="020B0503020204020204" pitchFamily="34" charset="-122"/>
              </a:rPr>
              <a:t>抑制</a:t>
            </a:r>
            <a:r>
              <a:rPr lang="zh-CN" altLang="en-US" b="1" dirty="0">
                <a:solidFill>
                  <a:prstClr val="black"/>
                </a:solidFill>
                <a:latin typeface="Times New Roman" panose="02020603050405020304" pitchFamily="18" charset="0"/>
                <a:ea typeface="微软雅黑" panose="020B0503020204020204" pitchFamily="34" charset="-122"/>
              </a:rPr>
              <a:t>的频率范围称为</a:t>
            </a:r>
            <a:r>
              <a:rPr lang="zh-CN" altLang="en-US" b="1" dirty="0">
                <a:solidFill>
                  <a:srgbClr val="FF0000"/>
                </a:solidFill>
                <a:latin typeface="Times New Roman" panose="02020603050405020304" pitchFamily="18" charset="0"/>
                <a:ea typeface="微软雅黑" panose="020B0503020204020204" pitchFamily="34" charset="-122"/>
              </a:rPr>
              <a:t>阻带</a:t>
            </a:r>
            <a:r>
              <a:rPr lang="zh-CN" altLang="en-US" b="1" dirty="0">
                <a:solidFill>
                  <a:prstClr val="black"/>
                </a:solidFill>
                <a:latin typeface="Times New Roman" panose="02020603050405020304" pitchFamily="18" charset="0"/>
                <a:ea typeface="微软雅黑" panose="020B0503020204020204" pitchFamily="34" charset="-122"/>
              </a:rPr>
              <a:t>，通带和阻带之间的</a:t>
            </a:r>
            <a:r>
              <a:rPr lang="zh-CN" altLang="en-US" b="1" dirty="0">
                <a:solidFill>
                  <a:srgbClr val="FF0000"/>
                </a:solidFill>
                <a:latin typeface="Times New Roman" panose="02020603050405020304" pitchFamily="18" charset="0"/>
                <a:ea typeface="微软雅黑" panose="020B0503020204020204" pitchFamily="34" charset="-122"/>
              </a:rPr>
              <a:t>分界</a:t>
            </a:r>
            <a:r>
              <a:rPr lang="zh-CN" altLang="en-US" b="1" dirty="0">
                <a:solidFill>
                  <a:prstClr val="black"/>
                </a:solidFill>
                <a:latin typeface="Times New Roman" panose="02020603050405020304" pitchFamily="18" charset="0"/>
                <a:ea typeface="微软雅黑" panose="020B0503020204020204" pitchFamily="34" charset="-122"/>
              </a:rPr>
              <a:t>频率称为</a:t>
            </a:r>
            <a:r>
              <a:rPr lang="zh-CN" altLang="en-US" b="1" dirty="0">
                <a:solidFill>
                  <a:srgbClr val="FF0000"/>
                </a:solidFill>
                <a:latin typeface="Times New Roman" panose="02020603050405020304" pitchFamily="18" charset="0"/>
                <a:ea typeface="微软雅黑" panose="020B0503020204020204" pitchFamily="34" charset="-122"/>
              </a:rPr>
              <a:t>截止</a:t>
            </a:r>
            <a:r>
              <a:rPr lang="zh-CN" altLang="en-US" b="1" dirty="0">
                <a:solidFill>
                  <a:prstClr val="black"/>
                </a:solidFill>
                <a:latin typeface="Times New Roman" panose="02020603050405020304" pitchFamily="18" charset="0"/>
                <a:ea typeface="微软雅黑" panose="020B0503020204020204" pitchFamily="34" charset="-122"/>
              </a:rPr>
              <a:t>频率；</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理想滤波器在</a:t>
            </a:r>
            <a:r>
              <a:rPr lang="zh-CN" altLang="en-US" b="1" dirty="0">
                <a:solidFill>
                  <a:srgbClr val="FF0000"/>
                </a:solidFill>
                <a:latin typeface="Times New Roman" panose="02020603050405020304" pitchFamily="18" charset="0"/>
                <a:ea typeface="微软雅黑" panose="020B0503020204020204" pitchFamily="34" charset="-122"/>
              </a:rPr>
              <a:t>通带</a:t>
            </a:r>
            <a:r>
              <a:rPr lang="zh-CN" altLang="en-US" b="1" dirty="0">
                <a:solidFill>
                  <a:prstClr val="black"/>
                </a:solidFill>
                <a:latin typeface="Times New Roman" panose="02020603050405020304" pitchFamily="18" charset="0"/>
                <a:ea typeface="微软雅黑" panose="020B0503020204020204" pitchFamily="34" charset="-122"/>
              </a:rPr>
              <a:t>内的</a:t>
            </a:r>
            <a:r>
              <a:rPr lang="zh-CN" altLang="en-US" b="1" dirty="0">
                <a:solidFill>
                  <a:srgbClr val="FF0000"/>
                </a:solidFill>
                <a:latin typeface="Times New Roman" panose="02020603050405020304" pitchFamily="18" charset="0"/>
                <a:ea typeface="微软雅黑" panose="020B0503020204020204" pitchFamily="34" charset="-122"/>
              </a:rPr>
              <a:t>电压增益为常数</a:t>
            </a:r>
            <a:r>
              <a:rPr lang="zh-CN" altLang="en-US" b="1" dirty="0">
                <a:solidFill>
                  <a:prstClr val="black"/>
                </a:solidFill>
                <a:latin typeface="Times New Roman" panose="02020603050405020304" pitchFamily="18" charset="0"/>
                <a:ea typeface="微软雅黑" panose="020B0503020204020204" pitchFamily="34" charset="-122"/>
              </a:rPr>
              <a:t>，在</a:t>
            </a:r>
            <a:r>
              <a:rPr lang="zh-CN" altLang="en-US" b="1" dirty="0">
                <a:solidFill>
                  <a:srgbClr val="FF0000"/>
                </a:solidFill>
                <a:latin typeface="Times New Roman" panose="02020603050405020304" pitchFamily="18" charset="0"/>
                <a:ea typeface="微软雅黑" panose="020B0503020204020204" pitchFamily="34" charset="-122"/>
              </a:rPr>
              <a:t>阻带</a:t>
            </a:r>
            <a:r>
              <a:rPr lang="zh-CN" altLang="en-US" b="1" dirty="0">
                <a:solidFill>
                  <a:prstClr val="black"/>
                </a:solidFill>
                <a:latin typeface="Times New Roman" panose="02020603050405020304" pitchFamily="18" charset="0"/>
                <a:ea typeface="微软雅黑" panose="020B0503020204020204" pitchFamily="34" charset="-122"/>
              </a:rPr>
              <a:t>内的电压增益为</a:t>
            </a:r>
            <a:r>
              <a:rPr lang="zh-CN" altLang="en-US" b="1" dirty="0">
                <a:solidFill>
                  <a:srgbClr val="FF0000"/>
                </a:solidFill>
                <a:latin typeface="Times New Roman" panose="02020603050405020304" pitchFamily="18" charset="0"/>
                <a:ea typeface="微软雅黑" panose="020B0503020204020204" pitchFamily="34" charset="-122"/>
              </a:rPr>
              <a:t>零</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实际滤波器的通带和阻带之间存在一定的</a:t>
            </a:r>
            <a:r>
              <a:rPr lang="zh-CN" altLang="en-US" b="1" dirty="0">
                <a:solidFill>
                  <a:srgbClr val="FF0000"/>
                </a:solidFill>
                <a:latin typeface="Times New Roman" panose="02020603050405020304" pitchFamily="18" charset="0"/>
                <a:ea typeface="微软雅黑" panose="020B0503020204020204" pitchFamily="34" charset="-122"/>
              </a:rPr>
              <a:t>过渡</a:t>
            </a:r>
            <a:r>
              <a:rPr lang="zh-CN" altLang="en-US" b="1" dirty="0">
                <a:solidFill>
                  <a:prstClr val="black"/>
                </a:solidFill>
                <a:latin typeface="Times New Roman" panose="02020603050405020304" pitchFamily="18" charset="0"/>
                <a:ea typeface="微软雅黑" panose="020B0503020204020204" pitchFamily="34" charset="-122"/>
              </a:rPr>
              <a:t>带。</a:t>
            </a:r>
          </a:p>
        </p:txBody>
      </p:sp>
    </p:spTree>
    <p:extLst>
      <p:ext uri="{BB962C8B-B14F-4D97-AF65-F5344CB8AC3E}">
        <p14:creationId xmlns:p14="http://schemas.microsoft.com/office/powerpoint/2010/main" val="47091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06497" y="131882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63772" y="1376021"/>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滤波器的分类</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2103167"/>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2160366"/>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滤波器的性能指标</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21597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信号滤波</a:t>
            </a:r>
          </a:p>
        </p:txBody>
      </p:sp>
      <p:sp>
        <p:nvSpPr>
          <p:cNvPr id="8" name="七角星 7"/>
          <p:cNvSpPr/>
          <p:nvPr/>
        </p:nvSpPr>
        <p:spPr>
          <a:xfrm>
            <a:off x="2511644" y="2886285"/>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2943484"/>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无源滤波电路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七角星 9"/>
          <p:cNvSpPr/>
          <p:nvPr/>
        </p:nvSpPr>
        <p:spPr>
          <a:xfrm>
            <a:off x="2497466" y="372387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3649594" y="3781077"/>
            <a:ext cx="3246402"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4.3.4  RC</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有源滤波电路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2890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14625"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71900" y="1368809"/>
            <a:ext cx="2185214"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4.1.1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直流电桥</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2399701"/>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2456900"/>
            <a:ext cx="2185214"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4.1.2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交流电桥</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15116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33882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a:t>
            </a:r>
          </a:p>
        </p:txBody>
      </p:sp>
      <p:sp>
        <p:nvSpPr>
          <p:cNvPr id="8" name="七角星 7"/>
          <p:cNvSpPr/>
          <p:nvPr/>
        </p:nvSpPr>
        <p:spPr>
          <a:xfrm>
            <a:off x="2511644" y="354499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3602191"/>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4.1.3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电桥操作的技术规范</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588971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12" name="矩形 11"/>
          <p:cNvSpPr/>
          <p:nvPr/>
        </p:nvSpPr>
        <p:spPr>
          <a:xfrm>
            <a:off x="243770" y="1004423"/>
            <a:ext cx="8686800" cy="39010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按所处理的信号，滤波器可分为：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模拟滤波器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数字滤波器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按所通过信号的频率范围，滤波器可分为：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低通滤波器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高通滤波器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带通滤波器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带阻滤波器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按所采用的元器件，滤波器可分为：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无源滤波器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有源滤波器</a:t>
            </a:r>
          </a:p>
        </p:txBody>
      </p:sp>
      <p:sp>
        <p:nvSpPr>
          <p:cNvPr id="2" name="矩形 1"/>
          <p:cNvSpPr/>
          <p:nvPr/>
        </p:nvSpPr>
        <p:spPr>
          <a:xfrm>
            <a:off x="4587170" y="2908762"/>
            <a:ext cx="4343400" cy="1823576"/>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按微分方程或传递函数的阶数，滤波器可分为：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一阶滤波器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二阶滤波器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高阶</a:t>
            </a:r>
          </a:p>
        </p:txBody>
      </p:sp>
    </p:spTree>
    <p:extLst>
      <p:ext uri="{BB962C8B-B14F-4D97-AF65-F5344CB8AC3E}">
        <p14:creationId xmlns:p14="http://schemas.microsoft.com/office/powerpoint/2010/main" val="176281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2016735"/>
            <a:ext cx="8686800" cy="113107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模拟滤波器：一种能对模拟或连续时间信号进行滤波的电路和器件；</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数字滤波器：由数字乘法器、加法器和延时单元组成的一种算法或装置，其主要功能是对输入的离散信号进行运算处理，以改变信号的频谱。</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398862"/>
            <a:ext cx="309634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模拟滤波器和数字滤波器</a:t>
            </a:r>
          </a:p>
        </p:txBody>
      </p:sp>
      <p:sp>
        <p:nvSpPr>
          <p:cNvPr id="8" name="七角星 7"/>
          <p:cNvSpPr/>
          <p:nvPr/>
        </p:nvSpPr>
        <p:spPr>
          <a:xfrm>
            <a:off x="395536" y="115263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794079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43658"/>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305805"/>
            <a:ext cx="572463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低通滤波器、高通滤波器、带通滤波器和带阻滤波器</a:t>
            </a:r>
          </a:p>
        </p:txBody>
      </p:sp>
      <p:sp>
        <p:nvSpPr>
          <p:cNvPr id="8" name="七角星 7"/>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223628" y="1923678"/>
            <a:ext cx="2724150" cy="2066925"/>
          </a:xfrm>
          <a:prstGeom prst="rect">
            <a:avLst/>
          </a:prstGeom>
        </p:spPr>
      </p:pic>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p:cNvPicPr>
            <a:picLocks noChangeAspect="1"/>
          </p:cNvPicPr>
          <p:nvPr/>
        </p:nvPicPr>
        <p:blipFill>
          <a:blip r:embed="rId4"/>
          <a:stretch>
            <a:fillRect/>
          </a:stretch>
        </p:blipFill>
        <p:spPr>
          <a:xfrm>
            <a:off x="5292080" y="1866528"/>
            <a:ext cx="2838450" cy="2124075"/>
          </a:xfrm>
          <a:prstGeom prst="rect">
            <a:avLst/>
          </a:prstGeom>
        </p:spPr>
      </p:pic>
      <p:sp>
        <p:nvSpPr>
          <p:cNvPr id="15" name="矩形 14"/>
          <p:cNvSpPr/>
          <p:nvPr/>
        </p:nvSpPr>
        <p:spPr>
          <a:xfrm>
            <a:off x="762127" y="4040529"/>
            <a:ext cx="3647152" cy="861774"/>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低通滤波器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信号中的</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低频</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或</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直流</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分量通过</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抑制高频</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分量的干扰和噪声</a:t>
            </a:r>
          </a:p>
        </p:txBody>
      </p:sp>
      <p:sp>
        <p:nvSpPr>
          <p:cNvPr id="16" name="矩形 15"/>
          <p:cNvSpPr/>
          <p:nvPr/>
        </p:nvSpPr>
        <p:spPr>
          <a:xfrm>
            <a:off x="5233977" y="4047914"/>
            <a:ext cx="2954656" cy="861774"/>
          </a:xfrm>
          <a:prstGeom prst="rect">
            <a:avLst/>
          </a:prstGeom>
        </p:spPr>
        <p:txBody>
          <a:bodyPr wrap="non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高通滤波器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信号中的</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高频</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分量通过</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抑制低频</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或</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直流</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分量</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76534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269801"/>
            <a:ext cx="572463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低通滤波器、高通滤波器、带通滤波器和带阻滤波器</a:t>
            </a:r>
          </a:p>
        </p:txBody>
      </p:sp>
      <p:sp>
        <p:nvSpPr>
          <p:cNvPr id="8" name="七角星 7"/>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stretch>
            <a:fillRect/>
          </a:stretch>
        </p:blipFill>
        <p:spPr>
          <a:xfrm>
            <a:off x="1028204" y="1823083"/>
            <a:ext cx="2914650" cy="2171700"/>
          </a:xfrm>
          <a:prstGeom prst="rect">
            <a:avLst/>
          </a:prstGeom>
        </p:spPr>
      </p:pic>
      <p:pic>
        <p:nvPicPr>
          <p:cNvPr id="9" name="图片 8"/>
          <p:cNvPicPr>
            <a:picLocks noChangeAspect="1"/>
          </p:cNvPicPr>
          <p:nvPr/>
        </p:nvPicPr>
        <p:blipFill>
          <a:blip r:embed="rId4"/>
          <a:stretch>
            <a:fillRect/>
          </a:stretch>
        </p:blipFill>
        <p:spPr>
          <a:xfrm>
            <a:off x="5184068" y="1870881"/>
            <a:ext cx="2714625" cy="2038350"/>
          </a:xfrm>
          <a:prstGeom prst="rect">
            <a:avLst/>
          </a:prstGeom>
        </p:spPr>
      </p:pic>
      <p:sp>
        <p:nvSpPr>
          <p:cNvPr id="12" name="矩形 11"/>
          <p:cNvSpPr/>
          <p:nvPr/>
        </p:nvSpPr>
        <p:spPr>
          <a:xfrm>
            <a:off x="217542" y="3974332"/>
            <a:ext cx="4570482" cy="861774"/>
          </a:xfrm>
          <a:prstGeom prst="rect">
            <a:avLst/>
          </a:prstGeom>
        </p:spPr>
        <p:txBody>
          <a:bodyPr wrap="non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带通滤波器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允许一定频</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段的信号</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通过</a:t>
            </a:r>
            <a:endParaRPr lang="en-US"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抑制低于或高于该频段的信号、干扰和噪声</a:t>
            </a:r>
          </a:p>
        </p:txBody>
      </p:sp>
      <p:sp>
        <p:nvSpPr>
          <p:cNvPr id="15" name="矩形 14"/>
          <p:cNvSpPr/>
          <p:nvPr/>
        </p:nvSpPr>
        <p:spPr>
          <a:xfrm>
            <a:off x="5171452" y="3974332"/>
            <a:ext cx="2954655" cy="861774"/>
          </a:xfrm>
          <a:prstGeom prst="rect">
            <a:avLst/>
          </a:prstGeom>
        </p:spPr>
        <p:txBody>
          <a:bodyPr wrap="non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带阻滤波器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抑制一定频段</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内的信号</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该频段</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以外</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的信号通过</a:t>
            </a:r>
          </a:p>
        </p:txBody>
      </p:sp>
    </p:spTree>
    <p:extLst>
      <p:ext uri="{BB962C8B-B14F-4D97-AF65-F5344CB8AC3E}">
        <p14:creationId xmlns:p14="http://schemas.microsoft.com/office/powerpoint/2010/main" val="22678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07654"/>
            <a:ext cx="8686800" cy="325319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无源滤波器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无源滤波器是一种由</a:t>
            </a:r>
            <a:r>
              <a:rPr lang="zh-CN" altLang="en-US" b="1" dirty="0">
                <a:solidFill>
                  <a:srgbClr val="FF0000"/>
                </a:solidFill>
                <a:latin typeface="微软雅黑" panose="020B0503020204020204" pitchFamily="34" charset="-122"/>
                <a:ea typeface="微软雅黑" panose="020B0503020204020204" pitchFamily="34" charset="-122"/>
              </a:rPr>
              <a:t>无源</a:t>
            </a:r>
            <a:r>
              <a:rPr lang="zh-CN" altLang="en-US" b="1" dirty="0">
                <a:solidFill>
                  <a:prstClr val="black"/>
                </a:solidFill>
                <a:latin typeface="微软雅黑" panose="020B0503020204020204" pitchFamily="34" charset="-122"/>
                <a:ea typeface="微软雅黑" panose="020B0503020204020204" pitchFamily="34" charset="-122"/>
              </a:rPr>
              <a:t>元件（如电阻、电感和电容）构成的滤波器；</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无源滤波器利用</a:t>
            </a:r>
            <a:r>
              <a:rPr lang="zh-CN" altLang="en-US" b="1" dirty="0">
                <a:solidFill>
                  <a:srgbClr val="FF0000"/>
                </a:solidFill>
                <a:latin typeface="微软雅黑" panose="020B0503020204020204" pitchFamily="34" charset="-122"/>
                <a:ea typeface="微软雅黑" panose="020B0503020204020204" pitchFamily="34" charset="-122"/>
              </a:rPr>
              <a:t>电容</a:t>
            </a:r>
            <a:r>
              <a:rPr lang="zh-CN" altLang="en-US" b="1" dirty="0">
                <a:solidFill>
                  <a:prstClr val="black"/>
                </a:solidFill>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电感</a:t>
            </a:r>
            <a:r>
              <a:rPr lang="zh-CN" altLang="en-US" b="1" dirty="0">
                <a:solidFill>
                  <a:prstClr val="black"/>
                </a:solidFill>
                <a:latin typeface="微软雅黑" panose="020B0503020204020204" pitchFamily="34" charset="-122"/>
                <a:ea typeface="微软雅黑" panose="020B0503020204020204" pitchFamily="34" charset="-122"/>
              </a:rPr>
              <a:t>元件的</a:t>
            </a:r>
            <a:r>
              <a:rPr lang="zh-CN" altLang="en-US" b="1" dirty="0">
                <a:solidFill>
                  <a:srgbClr val="FF0000"/>
                </a:solidFill>
                <a:latin typeface="微软雅黑" panose="020B0503020204020204" pitchFamily="34" charset="-122"/>
                <a:ea typeface="微软雅黑" panose="020B0503020204020204" pitchFamily="34" charset="-122"/>
              </a:rPr>
              <a:t>电抗随频率变化</a:t>
            </a:r>
            <a:r>
              <a:rPr lang="zh-CN" altLang="en-US" b="1" dirty="0">
                <a:solidFill>
                  <a:prstClr val="black"/>
                </a:solidFill>
                <a:latin typeface="微软雅黑" panose="020B0503020204020204" pitchFamily="34" charset="-122"/>
                <a:ea typeface="微软雅黑" panose="020B0503020204020204" pitchFamily="34" charset="-122"/>
              </a:rPr>
              <a:t>的原理来实现滤波；</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无源滤波器的优点：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电路结构简单；</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无源滤波器的缺点：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通带</a:t>
            </a:r>
            <a:r>
              <a:rPr lang="zh-CN" altLang="en-US" sz="1600" b="1" dirty="0">
                <a:solidFill>
                  <a:prstClr val="black"/>
                </a:solidFill>
                <a:latin typeface="微软雅黑" panose="020B0503020204020204" pitchFamily="34" charset="-122"/>
                <a:ea typeface="微软雅黑" panose="020B0503020204020204" pitchFamily="34" charset="-122"/>
              </a:rPr>
              <a:t>范围内的信号会有</a:t>
            </a:r>
            <a:r>
              <a:rPr lang="zh-CN" altLang="en-US" sz="1600" b="1" dirty="0">
                <a:solidFill>
                  <a:srgbClr val="FF0000"/>
                </a:solidFill>
                <a:latin typeface="微软雅黑" panose="020B0503020204020204" pitchFamily="34" charset="-122"/>
                <a:ea typeface="微软雅黑" panose="020B0503020204020204" pitchFamily="34" charset="-122"/>
              </a:rPr>
              <a:t>能量损耗</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无源滤波器对</a:t>
            </a:r>
            <a:r>
              <a:rPr lang="zh-CN" altLang="en-US" sz="1600" b="1" dirty="0">
                <a:solidFill>
                  <a:srgbClr val="FF0000"/>
                </a:solidFill>
                <a:latin typeface="微软雅黑" panose="020B0503020204020204" pitchFamily="34" charset="-122"/>
                <a:ea typeface="微软雅黑" panose="020B0503020204020204" pitchFamily="34" charset="-122"/>
              </a:rPr>
              <a:t>负载</a:t>
            </a:r>
            <a:r>
              <a:rPr lang="zh-CN" altLang="en-US" sz="1600" b="1" dirty="0">
                <a:solidFill>
                  <a:prstClr val="black"/>
                </a:solidFill>
                <a:latin typeface="微软雅黑" panose="020B0503020204020204" pitchFamily="34" charset="-122"/>
                <a:ea typeface="微软雅黑" panose="020B0503020204020204" pitchFamily="34" charset="-122"/>
              </a:rPr>
              <a:t>的</a:t>
            </a:r>
            <a:r>
              <a:rPr lang="zh-CN" altLang="en-US" sz="1600" b="1" dirty="0">
                <a:solidFill>
                  <a:srgbClr val="FF0000"/>
                </a:solidFill>
                <a:latin typeface="微软雅黑" panose="020B0503020204020204" pitchFamily="34" charset="-122"/>
                <a:ea typeface="微软雅黑" panose="020B0503020204020204" pitchFamily="34" charset="-122"/>
              </a:rPr>
              <a:t>影响</a:t>
            </a:r>
            <a:r>
              <a:rPr lang="zh-CN" altLang="en-US" sz="1600" b="1" dirty="0">
                <a:solidFill>
                  <a:prstClr val="black"/>
                </a:solidFill>
                <a:latin typeface="微软雅黑" panose="020B0503020204020204" pitchFamily="34" charset="-122"/>
                <a:ea typeface="微软雅黑" panose="020B0503020204020204" pitchFamily="34" charset="-122"/>
              </a:rPr>
              <a:t>比较明显；</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在使用</a:t>
            </a:r>
            <a:r>
              <a:rPr lang="zh-CN" altLang="en-US" sz="1600" b="1" dirty="0">
                <a:solidFill>
                  <a:srgbClr val="FF0000"/>
                </a:solidFill>
                <a:latin typeface="微软雅黑" panose="020B0503020204020204" pitchFamily="34" charset="-122"/>
                <a:ea typeface="微软雅黑" panose="020B0503020204020204" pitchFamily="34" charset="-122"/>
              </a:rPr>
              <a:t>电感</a:t>
            </a:r>
            <a:r>
              <a:rPr lang="zh-CN" altLang="en-US" sz="1600" b="1" dirty="0">
                <a:solidFill>
                  <a:prstClr val="black"/>
                </a:solidFill>
                <a:latin typeface="微软雅黑" panose="020B0503020204020204" pitchFamily="34" charset="-122"/>
                <a:ea typeface="微软雅黑" panose="020B0503020204020204" pitchFamily="34" charset="-122"/>
              </a:rPr>
              <a:t>元件时容易引起</a:t>
            </a:r>
            <a:r>
              <a:rPr lang="zh-CN" altLang="en-US" sz="1600" b="1" dirty="0">
                <a:solidFill>
                  <a:srgbClr val="FF0000"/>
                </a:solidFill>
                <a:latin typeface="微软雅黑" panose="020B0503020204020204" pitchFamily="34" charset="-122"/>
                <a:ea typeface="微软雅黑" panose="020B0503020204020204" pitchFamily="34" charset="-122"/>
              </a:rPr>
              <a:t>电磁感应</a:t>
            </a:r>
            <a:r>
              <a:rPr lang="zh-CN" altLang="en-US" sz="1600" b="1" dirty="0">
                <a:solidFill>
                  <a:prstClr val="black"/>
                </a:solidFill>
                <a:latin typeface="微软雅黑" panose="020B0503020204020204" pitchFamily="34" charset="-122"/>
                <a:ea typeface="微软雅黑" panose="020B0503020204020204" pitchFamily="34" charset="-122"/>
              </a:rPr>
              <a:t>现象；</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低</a:t>
            </a:r>
            <a:r>
              <a:rPr lang="zh-CN" altLang="en-US" sz="1600" b="1" dirty="0">
                <a:solidFill>
                  <a:prstClr val="black"/>
                </a:solidFill>
                <a:latin typeface="微软雅黑" panose="020B0503020204020204" pitchFamily="34" charset="-122"/>
                <a:ea typeface="微软雅黑" panose="020B0503020204020204" pitchFamily="34" charset="-122"/>
              </a:rPr>
              <a:t>频域使用时，电感元件的</a:t>
            </a:r>
            <a:r>
              <a:rPr lang="zh-CN" altLang="en-US" sz="1600" b="1" dirty="0">
                <a:solidFill>
                  <a:srgbClr val="FF0000"/>
                </a:solidFill>
                <a:latin typeface="微软雅黑" panose="020B0503020204020204" pitchFamily="34" charset="-122"/>
                <a:ea typeface="微软雅黑" panose="020B0503020204020204" pitchFamily="34" charset="-122"/>
              </a:rPr>
              <a:t>体积和重量较大</a:t>
            </a:r>
            <a:r>
              <a:rPr lang="zh-CN" altLang="en-US" sz="1600" b="1" dirty="0">
                <a:solidFill>
                  <a:prstClr val="black"/>
                </a:solidFill>
                <a:latin typeface="微软雅黑" panose="020B0503020204020204" pitchFamily="34" charset="-122"/>
                <a:ea typeface="微软雅黑" panose="020B0503020204020204" pitchFamily="34" charset="-122"/>
              </a:rPr>
              <a:t>。</a:t>
            </a:r>
          </a:p>
        </p:txBody>
      </p:sp>
      <p:sp>
        <p:nvSpPr>
          <p:cNvPr id="7" name="矩形 6"/>
          <p:cNvSpPr/>
          <p:nvPr/>
        </p:nvSpPr>
        <p:spPr>
          <a:xfrm>
            <a:off x="899592" y="1269801"/>
            <a:ext cx="27003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无源滤波器和有源滤波</a:t>
            </a:r>
          </a:p>
        </p:txBody>
      </p:sp>
      <p:sp>
        <p:nvSpPr>
          <p:cNvPr id="8" name="七角星 7"/>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059832" y="3127495"/>
            <a:ext cx="3012363" cy="438582"/>
          </a:xfrm>
          <a:prstGeom prst="rect">
            <a:avLst/>
          </a:prstGeom>
        </p:spPr>
        <p:txBody>
          <a:bodyPr wrap="none">
            <a:spAutoFit/>
          </a:bodyPr>
          <a:lstStyle/>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微软雅黑" panose="020B0503020204020204" pitchFamily="34" charset="-122"/>
                <a:ea typeface="微软雅黑" panose="020B0503020204020204" pitchFamily="34" charset="-122"/>
              </a:rPr>
              <a:t>无需直流电源供电</a:t>
            </a:r>
            <a:r>
              <a:rPr lang="zh-CN" altLang="en-US"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5904148" y="3127495"/>
            <a:ext cx="2550698" cy="438582"/>
          </a:xfrm>
          <a:prstGeom prst="rect">
            <a:avLst/>
          </a:prstGeom>
        </p:spPr>
        <p:txBody>
          <a:bodyPr wrap="none">
            <a:spAutoFit/>
          </a:bodyPr>
          <a:lstStyle/>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具有高可靠性。</a:t>
            </a:r>
            <a:endParaRPr lang="en-US" altLang="zh-CN"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157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671650"/>
            <a:ext cx="8686800" cy="328243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有源滤波器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有源滤波器由</a:t>
            </a:r>
            <a:r>
              <a:rPr lang="zh-CN" altLang="en-US" b="1" dirty="0">
                <a:solidFill>
                  <a:srgbClr val="FF0000"/>
                </a:solidFill>
                <a:latin typeface="微软雅黑" panose="020B0503020204020204" pitchFamily="34" charset="-122"/>
                <a:ea typeface="微软雅黑" panose="020B0503020204020204" pitchFamily="34" charset="-122"/>
              </a:rPr>
              <a:t>无源</a:t>
            </a:r>
            <a:r>
              <a:rPr lang="zh-CN" altLang="en-US" b="1" dirty="0">
                <a:solidFill>
                  <a:prstClr val="black"/>
                </a:solidFill>
                <a:latin typeface="微软雅黑" panose="020B0503020204020204" pitchFamily="34" charset="-122"/>
                <a:ea typeface="微软雅黑" panose="020B0503020204020204" pitchFamily="34" charset="-122"/>
              </a:rPr>
              <a:t>元件（通常是电阻器和电容器）和</a:t>
            </a:r>
            <a:r>
              <a:rPr lang="zh-CN" altLang="en-US" b="1" dirty="0">
                <a:solidFill>
                  <a:srgbClr val="FF0000"/>
                </a:solidFill>
                <a:latin typeface="微软雅黑" panose="020B0503020204020204" pitchFamily="34" charset="-122"/>
                <a:ea typeface="微软雅黑" panose="020B0503020204020204" pitchFamily="34" charset="-122"/>
              </a:rPr>
              <a:t>有源</a:t>
            </a:r>
            <a:r>
              <a:rPr lang="zh-CN" altLang="en-US" b="1" dirty="0">
                <a:solidFill>
                  <a:prstClr val="black"/>
                </a:solidFill>
                <a:latin typeface="微软雅黑" panose="020B0503020204020204" pitchFamily="34" charset="-122"/>
                <a:ea typeface="微软雅黑" panose="020B0503020204020204" pitchFamily="34" charset="-122"/>
              </a:rPr>
              <a:t>器件（如集成运算放大器）构成；</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无源滤波器的优点：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通带内的信号</a:t>
            </a:r>
            <a:r>
              <a:rPr lang="zh-CN" altLang="en-US" sz="1600" b="1" dirty="0">
                <a:solidFill>
                  <a:srgbClr val="FF0000"/>
                </a:solidFill>
                <a:latin typeface="微软雅黑" panose="020B0503020204020204" pitchFamily="34" charset="-122"/>
                <a:ea typeface="微软雅黑" panose="020B0503020204020204" pitchFamily="34" charset="-122"/>
              </a:rPr>
              <a:t>不会有能量损耗</a:t>
            </a:r>
            <a:r>
              <a:rPr lang="zh-CN" altLang="en-US" sz="1600" b="1" dirty="0">
                <a:solidFill>
                  <a:prstClr val="black"/>
                </a:solidFill>
                <a:latin typeface="微软雅黑" panose="020B0503020204020204" pitchFamily="34" charset="-122"/>
                <a:ea typeface="微软雅黑" panose="020B0503020204020204" pitchFamily="34" charset="-122"/>
              </a:rPr>
              <a:t>，并且可以得到</a:t>
            </a:r>
            <a:r>
              <a:rPr lang="zh-CN" altLang="en-US" sz="1600" b="1" dirty="0">
                <a:solidFill>
                  <a:srgbClr val="FF0000"/>
                </a:solidFill>
                <a:latin typeface="微软雅黑" panose="020B0503020204020204" pitchFamily="34" charset="-122"/>
                <a:ea typeface="微软雅黑" panose="020B0503020204020204" pitchFamily="34" charset="-122"/>
              </a:rPr>
              <a:t>放大</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负载效应不明显</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多级相连时，各级之间的相互影响极小，可以通过简单的</a:t>
            </a:r>
            <a:r>
              <a:rPr lang="zh-CN" altLang="en-US" sz="1600" b="1" dirty="0">
                <a:solidFill>
                  <a:srgbClr val="FF0000"/>
                </a:solidFill>
                <a:latin typeface="微软雅黑" panose="020B0503020204020204" pitchFamily="34" charset="-122"/>
                <a:ea typeface="微软雅黑" panose="020B0503020204020204" pitchFamily="34" charset="-122"/>
              </a:rPr>
              <a:t>级联</a:t>
            </a:r>
            <a:r>
              <a:rPr lang="zh-CN" altLang="en-US" sz="1600" b="1" dirty="0">
                <a:solidFill>
                  <a:prstClr val="black"/>
                </a:solidFill>
                <a:latin typeface="微软雅黑" panose="020B0503020204020204" pitchFamily="34" charset="-122"/>
                <a:ea typeface="微软雅黑" panose="020B0503020204020204" pitchFamily="34" charset="-122"/>
              </a:rPr>
              <a:t>方法构成高阶滤波器；</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有源滤波器的体积小且重量轻，且由于不使用电感元件，因此</a:t>
            </a:r>
            <a:r>
              <a:rPr lang="zh-CN" altLang="en-US" sz="1600" b="1" dirty="0">
                <a:solidFill>
                  <a:srgbClr val="FF0000"/>
                </a:solidFill>
                <a:latin typeface="微软雅黑" panose="020B0503020204020204" pitchFamily="34" charset="-122"/>
                <a:ea typeface="微软雅黑" panose="020B0503020204020204" pitchFamily="34" charset="-122"/>
              </a:rPr>
              <a:t>不需要磁屏蔽</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无源滤波器的缺点：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通带范围</a:t>
            </a:r>
            <a:r>
              <a:rPr lang="zh-CN" altLang="en-US" sz="1600" b="1" dirty="0">
                <a:solidFill>
                  <a:srgbClr val="FF0000"/>
                </a:solidFill>
                <a:latin typeface="微软雅黑" panose="020B0503020204020204" pitchFamily="34" charset="-122"/>
                <a:ea typeface="微软雅黑" panose="020B0503020204020204" pitchFamily="34" charset="-122"/>
              </a:rPr>
              <a:t>受限</a:t>
            </a:r>
            <a:r>
              <a:rPr lang="zh-CN" altLang="en-US" sz="1600" b="1" dirty="0">
                <a:solidFill>
                  <a:prstClr val="black"/>
                </a:solidFill>
                <a:latin typeface="微软雅黑" panose="020B0503020204020204" pitchFamily="34" charset="-122"/>
                <a:ea typeface="微软雅黑" panose="020B0503020204020204" pitchFamily="34" charset="-122"/>
              </a:rPr>
              <a:t>于有源器件的</a:t>
            </a:r>
            <a:r>
              <a:rPr lang="zh-CN" altLang="en-US" sz="1600" b="1" dirty="0">
                <a:solidFill>
                  <a:srgbClr val="FF0000"/>
                </a:solidFill>
                <a:latin typeface="微软雅黑" panose="020B0503020204020204" pitchFamily="34" charset="-122"/>
                <a:ea typeface="微软雅黑" panose="020B0503020204020204" pitchFamily="34" charset="-122"/>
              </a:rPr>
              <a:t>带宽</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可靠性</a:t>
            </a:r>
            <a:r>
              <a:rPr lang="zh-CN" altLang="en-US" sz="1600" b="1" dirty="0">
                <a:solidFill>
                  <a:prstClr val="black"/>
                </a:solidFill>
                <a:latin typeface="微软雅黑" panose="020B0503020204020204" pitchFamily="34" charset="-122"/>
                <a:ea typeface="微软雅黑" panose="020B0503020204020204" pitchFamily="34" charset="-122"/>
              </a:rPr>
              <a:t>方面</a:t>
            </a:r>
            <a:r>
              <a:rPr lang="zh-CN" altLang="en-US" sz="1600" b="1" dirty="0">
                <a:solidFill>
                  <a:srgbClr val="FF0000"/>
                </a:solidFill>
                <a:latin typeface="微软雅黑" panose="020B0503020204020204" pitchFamily="34" charset="-122"/>
                <a:ea typeface="微软雅黑" panose="020B0503020204020204" pitchFamily="34" charset="-122"/>
              </a:rPr>
              <a:t>不如无源</a:t>
            </a:r>
            <a:r>
              <a:rPr lang="zh-CN" altLang="en-US" sz="1600" b="1" dirty="0">
                <a:solidFill>
                  <a:prstClr val="black"/>
                </a:solidFill>
                <a:latin typeface="微软雅黑" panose="020B0503020204020204" pitchFamily="34" charset="-122"/>
                <a:ea typeface="微软雅黑" panose="020B0503020204020204" pitchFamily="34" charset="-122"/>
              </a:rPr>
              <a:t>滤波器；</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233797"/>
            <a:ext cx="27003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无源滤波器和有源滤波</a:t>
            </a:r>
          </a:p>
        </p:txBody>
      </p:sp>
      <p:sp>
        <p:nvSpPr>
          <p:cNvPr id="8" name="七角星 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4572000" y="4332810"/>
            <a:ext cx="2319866" cy="363176"/>
          </a:xfrm>
          <a:prstGeom prst="rect">
            <a:avLst/>
          </a:prstGeom>
        </p:spPr>
        <p:txBody>
          <a:bodyPr wrap="square">
            <a:spAutoFit/>
          </a:bodyPr>
          <a:lstStyle/>
          <a:p>
            <a:pPr marL="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需要直流电源供电</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4572000" y="4626816"/>
            <a:ext cx="4320480" cy="363176"/>
          </a:xfrm>
          <a:prstGeom prst="rect">
            <a:avLst/>
          </a:prstGeom>
        </p:spPr>
        <p:txBody>
          <a:bodyPr wrap="square">
            <a:spAutoFit/>
          </a:bodyPr>
          <a:lstStyle/>
          <a:p>
            <a:pPr marL="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在高压、高频、大功率的应用场合不适宜。</a:t>
            </a:r>
          </a:p>
        </p:txBody>
      </p:sp>
    </p:spTree>
    <p:extLst>
      <p:ext uri="{BB962C8B-B14F-4D97-AF65-F5344CB8AC3E}">
        <p14:creationId xmlns:p14="http://schemas.microsoft.com/office/powerpoint/2010/main" val="701398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66243"/>
            <a:ext cx="8686800" cy="303775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按微分方程或传递函数的</a:t>
            </a:r>
            <a:r>
              <a:rPr lang="zh-CN" altLang="en-US" b="1" dirty="0">
                <a:solidFill>
                  <a:srgbClr val="FF0000"/>
                </a:solidFill>
                <a:latin typeface="微软雅黑" panose="020B0503020204020204" pitchFamily="34" charset="-122"/>
                <a:ea typeface="微软雅黑" panose="020B0503020204020204" pitchFamily="34" charset="-122"/>
              </a:rPr>
              <a:t>阶数</a:t>
            </a:r>
            <a:r>
              <a:rPr lang="zh-CN" altLang="en-US" b="1" dirty="0">
                <a:solidFill>
                  <a:prstClr val="black"/>
                </a:solidFill>
                <a:latin typeface="微软雅黑" panose="020B0503020204020204" pitchFamily="34" charset="-122"/>
                <a:ea typeface="微软雅黑" panose="020B0503020204020204" pitchFamily="34" charset="-122"/>
              </a:rPr>
              <a:t>，滤波器可分为有</a:t>
            </a:r>
            <a:r>
              <a:rPr lang="zh-CN" altLang="en-US" b="1" dirty="0">
                <a:solidFill>
                  <a:srgbClr val="FF0000"/>
                </a:solidFill>
                <a:latin typeface="微软雅黑" panose="020B0503020204020204" pitchFamily="34" charset="-122"/>
                <a:ea typeface="微软雅黑" panose="020B0503020204020204" pitchFamily="34" charset="-122"/>
              </a:rPr>
              <a:t>一阶</a:t>
            </a:r>
            <a:r>
              <a:rPr lang="zh-CN" altLang="en-US" b="1" dirty="0">
                <a:solidFill>
                  <a:prstClr val="black"/>
                </a:solidFill>
                <a:latin typeface="微软雅黑" panose="020B0503020204020204" pitchFamily="34" charset="-122"/>
                <a:ea typeface="微软雅黑" panose="020B0503020204020204" pitchFamily="34" charset="-122"/>
              </a:rPr>
              <a:t>滤波器、</a:t>
            </a:r>
            <a:r>
              <a:rPr lang="zh-CN" altLang="en-US" b="1" dirty="0">
                <a:solidFill>
                  <a:srgbClr val="FF0000"/>
                </a:solidFill>
                <a:latin typeface="微软雅黑" panose="020B0503020204020204" pitchFamily="34" charset="-122"/>
                <a:ea typeface="微软雅黑" panose="020B0503020204020204" pitchFamily="34" charset="-122"/>
              </a:rPr>
              <a:t>二阶</a:t>
            </a:r>
            <a:r>
              <a:rPr lang="zh-CN" altLang="en-US" b="1" dirty="0">
                <a:solidFill>
                  <a:prstClr val="black"/>
                </a:solidFill>
                <a:latin typeface="微软雅黑" panose="020B0503020204020204" pitchFamily="34" charset="-122"/>
                <a:ea typeface="微软雅黑" panose="020B0503020204020204" pitchFamily="34" charset="-122"/>
              </a:rPr>
              <a:t>滤波器和</a:t>
            </a:r>
            <a:r>
              <a:rPr lang="zh-CN" altLang="en-US" b="1" dirty="0">
                <a:solidFill>
                  <a:srgbClr val="FF0000"/>
                </a:solidFill>
                <a:latin typeface="微软雅黑" panose="020B0503020204020204" pitchFamily="34" charset="-122"/>
                <a:ea typeface="微软雅黑" panose="020B0503020204020204" pitchFamily="34" charset="-122"/>
              </a:rPr>
              <a:t>高阶</a:t>
            </a:r>
            <a:r>
              <a:rPr lang="zh-CN" altLang="en-US" b="1" dirty="0">
                <a:solidFill>
                  <a:prstClr val="black"/>
                </a:solidFill>
                <a:latin typeface="微软雅黑" panose="020B0503020204020204" pitchFamily="34" charset="-122"/>
                <a:ea typeface="微软雅黑" panose="020B0503020204020204" pitchFamily="34" charset="-122"/>
              </a:rPr>
              <a:t>滤波器等；</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设计和组成模拟滤波器时，</a:t>
            </a:r>
            <a:r>
              <a:rPr lang="zh-CN" altLang="en-US" b="1" dirty="0">
                <a:solidFill>
                  <a:srgbClr val="FF0000"/>
                </a:solidFill>
                <a:latin typeface="微软雅黑" panose="020B0503020204020204" pitchFamily="34" charset="-122"/>
                <a:ea typeface="微软雅黑" panose="020B0503020204020204" pitchFamily="34" charset="-122"/>
              </a:rPr>
              <a:t>高阶</a:t>
            </a:r>
            <a:r>
              <a:rPr lang="zh-CN" altLang="en-US" b="1" dirty="0">
                <a:solidFill>
                  <a:prstClr val="black"/>
                </a:solidFill>
                <a:latin typeface="微软雅黑" panose="020B0503020204020204" pitchFamily="34" charset="-122"/>
                <a:ea typeface="微软雅黑" panose="020B0503020204020204" pitchFamily="34" charset="-122"/>
              </a:rPr>
              <a:t>滤波器通常由多级</a:t>
            </a:r>
            <a:r>
              <a:rPr lang="zh-CN" altLang="en-US" b="1" dirty="0">
                <a:solidFill>
                  <a:srgbClr val="FF0000"/>
                </a:solidFill>
                <a:latin typeface="微软雅黑" panose="020B0503020204020204" pitchFamily="34" charset="-122"/>
                <a:ea typeface="微软雅黑" panose="020B0503020204020204" pitchFamily="34" charset="-122"/>
              </a:rPr>
              <a:t>一阶</a:t>
            </a:r>
            <a:r>
              <a:rPr lang="zh-CN" altLang="en-US" b="1" dirty="0">
                <a:solidFill>
                  <a:prstClr val="black"/>
                </a:solidFill>
                <a:latin typeface="微软雅黑" panose="020B0503020204020204" pitchFamily="34" charset="-122"/>
                <a:ea typeface="微软雅黑" panose="020B0503020204020204" pitchFamily="34" charset="-122"/>
              </a:rPr>
              <a:t>滤波器和</a:t>
            </a:r>
            <a:r>
              <a:rPr lang="zh-CN" altLang="en-US" b="1" dirty="0">
                <a:solidFill>
                  <a:srgbClr val="FF0000"/>
                </a:solidFill>
                <a:latin typeface="微软雅黑" panose="020B0503020204020204" pitchFamily="34" charset="-122"/>
                <a:ea typeface="微软雅黑" panose="020B0503020204020204" pitchFamily="34" charset="-122"/>
              </a:rPr>
              <a:t>二阶</a:t>
            </a:r>
            <a:r>
              <a:rPr lang="zh-CN" altLang="en-US" b="1" dirty="0">
                <a:solidFill>
                  <a:prstClr val="black"/>
                </a:solidFill>
                <a:latin typeface="微软雅黑" panose="020B0503020204020204" pitchFamily="34" charset="-122"/>
                <a:ea typeface="微软雅黑" panose="020B0503020204020204" pitchFamily="34" charset="-122"/>
              </a:rPr>
              <a:t>滤波器</a:t>
            </a:r>
            <a:r>
              <a:rPr lang="zh-CN" altLang="en-US" b="1" dirty="0">
                <a:solidFill>
                  <a:srgbClr val="FF0000"/>
                </a:solidFill>
                <a:latin typeface="微软雅黑" panose="020B0503020204020204" pitchFamily="34" charset="-122"/>
                <a:ea typeface="微软雅黑" panose="020B0503020204020204" pitchFamily="34" charset="-122"/>
              </a:rPr>
              <a:t>串联</a:t>
            </a:r>
            <a:r>
              <a:rPr lang="zh-CN" altLang="en-US" b="1" dirty="0">
                <a:solidFill>
                  <a:prstClr val="black"/>
                </a:solidFill>
                <a:latin typeface="微软雅黑" panose="020B0503020204020204" pitchFamily="34" charset="-122"/>
                <a:ea typeface="微软雅黑" panose="020B0503020204020204" pitchFamily="34" charset="-122"/>
              </a:rPr>
              <a:t>而成，因此，一阶滤波器和二阶滤波器是设计的关键；</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实际滤波器幅频特性与理想滤波器的差异主要表现在两方面：</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通带不平坦；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anose="05000000000000000000"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使实际的滤波器特性接近理想滤波器，滤波器的经典设计方法主要有两种：</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巴特沃斯型</a:t>
            </a:r>
            <a:r>
              <a:rPr lang="zh-CN" altLang="en-US" sz="1600" b="1" dirty="0">
                <a:solidFill>
                  <a:prstClr val="black"/>
                </a:solidFill>
                <a:latin typeface="微软雅黑" panose="020B0503020204020204" pitchFamily="34" charset="-122"/>
                <a:ea typeface="微软雅黑" panose="020B0503020204020204" pitchFamily="34" charset="-122"/>
              </a:rPr>
              <a:t>滤波器：通带内有最大平坦的幅频特性，但阻带衰减较慢；</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切比雪夫型滤波器：阻带内衰减较快，但通带内存在</a:t>
            </a:r>
            <a:r>
              <a:rPr lang="en-US" altLang="zh-CN" sz="1600" b="1" dirty="0">
                <a:solidFill>
                  <a:prstClr val="black"/>
                </a:solidFill>
                <a:latin typeface="微软雅黑" panose="020B0503020204020204" pitchFamily="34" charset="-122"/>
                <a:ea typeface="微软雅黑" panose="020B0503020204020204" pitchFamily="34" charset="-122"/>
              </a:rPr>
              <a:t>1∼3dB</a:t>
            </a:r>
            <a:r>
              <a:rPr lang="zh-CN" altLang="en-US" sz="1600" b="1" dirty="0">
                <a:solidFill>
                  <a:prstClr val="black"/>
                </a:solidFill>
                <a:latin typeface="微软雅黑" panose="020B0503020204020204" pitchFamily="34" charset="-122"/>
                <a:ea typeface="微软雅黑" panose="020B0503020204020204" pitchFamily="34" charset="-122"/>
              </a:rPr>
              <a:t>的纹波。</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anose="05000000000000000000"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滤波器阶次越</a:t>
            </a:r>
            <a:r>
              <a:rPr lang="zh-CN" altLang="en-US" b="1" dirty="0">
                <a:solidFill>
                  <a:srgbClr val="FF0000"/>
                </a:solidFill>
                <a:latin typeface="微软雅黑" panose="020B0503020204020204" pitchFamily="34" charset="-122"/>
                <a:ea typeface="微软雅黑" panose="020B0503020204020204" pitchFamily="34" charset="-122"/>
              </a:rPr>
              <a:t>高</a:t>
            </a:r>
            <a:r>
              <a:rPr lang="zh-CN" altLang="en-US" b="1" dirty="0">
                <a:solidFill>
                  <a:prstClr val="black"/>
                </a:solidFill>
                <a:latin typeface="微软雅黑" panose="020B0503020204020204" pitchFamily="34" charset="-122"/>
                <a:ea typeface="微软雅黑" panose="020B0503020204020204" pitchFamily="34" charset="-122"/>
              </a:rPr>
              <a:t>，幅频特性越</a:t>
            </a:r>
            <a:r>
              <a:rPr lang="zh-CN" altLang="en-US" b="1" dirty="0">
                <a:solidFill>
                  <a:srgbClr val="FF0000"/>
                </a:solidFill>
                <a:latin typeface="微软雅黑" panose="020B0503020204020204" pitchFamily="34" charset="-122"/>
                <a:ea typeface="微软雅黑" panose="020B0503020204020204" pitchFamily="34" charset="-122"/>
              </a:rPr>
              <a:t>接</a:t>
            </a:r>
            <a:r>
              <a:rPr lang="zh-CN" altLang="en-US" b="1" dirty="0">
                <a:solidFill>
                  <a:prstClr val="black"/>
                </a:solidFill>
                <a:latin typeface="微软雅黑" panose="020B0503020204020204" pitchFamily="34" charset="-122"/>
                <a:ea typeface="微软雅黑" panose="020B0503020204020204" pitchFamily="34" charset="-122"/>
              </a:rPr>
              <a:t>近理想，但会使系统</a:t>
            </a:r>
            <a:r>
              <a:rPr lang="zh-CN" altLang="en-US" b="1" dirty="0">
                <a:solidFill>
                  <a:srgbClr val="FF0000"/>
                </a:solidFill>
                <a:latin typeface="微软雅黑" panose="020B0503020204020204" pitchFamily="34" charset="-122"/>
                <a:ea typeface="微软雅黑" panose="020B0503020204020204" pitchFamily="34" charset="-122"/>
              </a:rPr>
              <a:t>复杂</a:t>
            </a:r>
            <a:r>
              <a:rPr lang="zh-CN" altLang="en-US" b="1" dirty="0">
                <a:solidFill>
                  <a:prstClr val="black"/>
                </a:solidFill>
                <a:latin typeface="微软雅黑" panose="020B0503020204020204" pitchFamily="34" charset="-122"/>
                <a:ea typeface="微软雅黑" panose="020B0503020204020204" pitchFamily="34" charset="-122"/>
              </a:rPr>
              <a:t>、相位</a:t>
            </a:r>
            <a:r>
              <a:rPr lang="zh-CN" altLang="en-US" b="1" dirty="0">
                <a:solidFill>
                  <a:srgbClr val="FF0000"/>
                </a:solidFill>
                <a:latin typeface="微软雅黑" panose="020B0503020204020204" pitchFamily="34" charset="-122"/>
                <a:ea typeface="微软雅黑" panose="020B0503020204020204" pitchFamily="34" charset="-122"/>
              </a:rPr>
              <a:t>滞后</a:t>
            </a:r>
            <a:r>
              <a:rPr lang="zh-CN" altLang="en-US" b="1" dirty="0">
                <a:solidFill>
                  <a:prstClr val="black"/>
                </a:solidFill>
                <a:latin typeface="微软雅黑" panose="020B0503020204020204" pitchFamily="34" charset="-122"/>
                <a:ea typeface="微软雅黑" panose="020B0503020204020204" pitchFamily="34" charset="-122"/>
              </a:rPr>
              <a:t>大，要权衡。</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302318"/>
            <a:ext cx="4428492"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一阶滤波器、二阶滤波器或高阶滤波器</a:t>
            </a:r>
          </a:p>
        </p:txBody>
      </p:sp>
      <p:sp>
        <p:nvSpPr>
          <p:cNvPr id="8" name="七角星 7"/>
          <p:cNvSpPr/>
          <p:nvPr/>
        </p:nvSpPr>
        <p:spPr>
          <a:xfrm>
            <a:off x="395536" y="105609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245095" y="3265729"/>
            <a:ext cx="2165978" cy="344325"/>
          </a:xfrm>
          <a:prstGeom prst="rect">
            <a:avLst/>
          </a:prstGeom>
        </p:spPr>
        <p:txBody>
          <a:bodyPr wrap="none">
            <a:spAutoFit/>
          </a:bodyPr>
          <a:lstStyle/>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存在过渡带。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847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6388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滤波器的性能指标</a:t>
            </a:r>
          </a:p>
        </p:txBody>
      </p:sp>
      <mc:AlternateContent xmlns:mc="http://schemas.openxmlformats.org/markup-compatibility/2006" xmlns:a14="http://schemas.microsoft.com/office/drawing/2010/main">
        <mc:Choice Requires="a14">
          <p:sp>
            <p:nvSpPr>
              <p:cNvPr id="6" name="矩形 5"/>
              <p:cNvSpPr/>
              <p:nvPr/>
            </p:nvSpPr>
            <p:spPr>
              <a:xfrm>
                <a:off x="241756" y="1779662"/>
                <a:ext cx="8686800" cy="113107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滤波器的通带增益是指通带内的电压放大倍数；</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对于低通滤波器，</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en-US" b="1" dirty="0">
                    <a:solidFill>
                      <a:prstClr val="black"/>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smtClean="0">
                        <a:latin typeface="Cambria Math" panose="02040503050406030204" pitchFamily="18" charset="0"/>
                      </a:rPr>
                      <m:t>𝟎</m:t>
                    </m:r>
                  </m:oMath>
                </a14:m>
                <a:r>
                  <a:rPr lang="zh-CN" altLang="en-US" b="1" dirty="0">
                    <a:solidFill>
                      <a:prstClr val="black"/>
                    </a:solidFill>
                    <a:latin typeface="微软雅黑" panose="020B0503020204020204" pitchFamily="34" charset="-122"/>
                    <a:ea typeface="微软雅黑" panose="020B0503020204020204" pitchFamily="34" charset="-122"/>
                  </a:rPr>
                  <a:t>时的增益；</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微软雅黑" panose="020B0503020204020204" pitchFamily="34" charset="-122"/>
                    <a:ea typeface="微软雅黑" panose="020B0503020204020204" pitchFamily="34" charset="-122"/>
                  </a:rPr>
                  <a:t>对于高通滤波器，</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𝝎</m:t>
                    </m:r>
                    <m:r>
                      <a:rPr lang="en-US" altLang="zh-CN" b="1">
                        <a:solidFill>
                          <a:prstClr val="black"/>
                        </a:solidFill>
                        <a:latin typeface="Cambria Math" panose="02040503050406030204" pitchFamily="18" charset="0"/>
                        <a:ea typeface="微软雅黑" panose="020B0503020204020204" pitchFamily="34" charset="-122"/>
                      </a:rPr>
                      <m:t>→∞</m:t>
                    </m:r>
                  </m:oMath>
                </a14:m>
                <a:r>
                  <a:rPr lang="zh-CN" altLang="zh-CN" b="1" dirty="0">
                    <a:solidFill>
                      <a:prstClr val="black"/>
                    </a:solidFill>
                    <a:latin typeface="微软雅黑" panose="020B0503020204020204" pitchFamily="34" charset="-122"/>
                    <a:ea typeface="微软雅黑" panose="020B0503020204020204" pitchFamily="34" charset="-122"/>
                  </a:rPr>
                  <a:t>时的增益。</a:t>
                </a:r>
                <a:endParaRPr lang="en-US" altLang="zh-CN"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41756" y="1779662"/>
                <a:ext cx="8686800" cy="1131079"/>
              </a:xfrm>
              <a:prstGeom prst="rect">
                <a:avLst/>
              </a:prstGeom>
              <a:blipFill>
                <a:blip r:embed="rId3"/>
                <a:stretch>
                  <a:fillRect l="-350" b="-4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99592" y="1305805"/>
                <a:ext cx="176419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zh-CN" b="1" dirty="0">
                    <a:solidFill>
                      <a:prstClr val="black"/>
                    </a:solidFill>
                    <a:latin typeface="Times New Roman" panose="02020603050405020304" pitchFamily="18" charset="0"/>
                    <a:ea typeface="微软雅黑" panose="020B0503020204020204" pitchFamily="34" charset="-122"/>
                  </a:rPr>
                  <a:t>通带增益</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899592" y="1305805"/>
                <a:ext cx="1764196" cy="369332"/>
              </a:xfrm>
              <a:prstGeom prst="rect">
                <a:avLst/>
              </a:prstGeom>
              <a:blipFill>
                <a:blip r:embed="rId4"/>
                <a:stretch>
                  <a:fillRect t="-4615" b="-20000"/>
                </a:stretch>
              </a:blipFill>
              <a:ln>
                <a:solidFill>
                  <a:schemeClr val="accent3">
                    <a:lumMod val="75000"/>
                  </a:schemeClr>
                </a:solidFill>
              </a:ln>
            </p:spPr>
            <p:txBody>
              <a:bodyPr/>
              <a:lstStyle/>
              <a:p>
                <a:r>
                  <a:rPr lang="zh-CN" altLang="en-US">
                    <a:noFill/>
                  </a:rPr>
                  <a:t> </a:t>
                </a:r>
              </a:p>
            </p:txBody>
          </p:sp>
        </mc:Fallback>
      </mc:AlternateContent>
      <p:sp>
        <p:nvSpPr>
          <p:cNvPr id="8" name="七角星 7"/>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228600" y="3708016"/>
                <a:ext cx="8686800" cy="12467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固有频率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en-US" b="1" dirty="0">
                    <a:solidFill>
                      <a:prstClr val="black"/>
                    </a:solidFill>
                    <a:latin typeface="微软雅黑" panose="020B0503020204020204" pitchFamily="34" charset="-122"/>
                    <a:ea typeface="微软雅黑" panose="020B0503020204020204" pitchFamily="34" charset="-122"/>
                  </a:rPr>
                  <a:t>由滤波器电路的元件参数决定；</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oMath>
                </a14:m>
                <a:r>
                  <a:rPr lang="zh-CN" altLang="en-US" b="1" dirty="0">
                    <a:solidFill>
                      <a:prstClr val="black"/>
                    </a:solidFill>
                    <a:latin typeface="微软雅黑" panose="020B0503020204020204" pitchFamily="34" charset="-122"/>
                    <a:ea typeface="微软雅黑" panose="020B0503020204020204" pitchFamily="34" charset="-122"/>
                  </a:rPr>
                  <a:t>是滤波器通带与阻带之间的分界线；</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微软雅黑" panose="020B0503020204020204" pitchFamily="34" charset="-122"/>
                    <a:ea typeface="微软雅黑" panose="020B0503020204020204" pitchFamily="34" charset="-122"/>
                  </a:rPr>
                  <a:t>通常以幅频特性下降到通带增益</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微软雅黑" panose="020B0503020204020204" pitchFamily="34" charset="-122"/>
                    <a:ea typeface="微软雅黑" panose="020B0503020204020204" pitchFamily="34" charset="-122"/>
                  </a:rPr>
                  <a:t>的</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𝟏</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𝟐</m:t>
                    </m:r>
                  </m:oMath>
                </a14:m>
                <a:r>
                  <a:rPr lang="zh-CN" altLang="zh-CN" b="1" dirty="0">
                    <a:solidFill>
                      <a:prstClr val="black"/>
                    </a:solidFill>
                    <a:latin typeface="微软雅黑" panose="020B0503020204020204" pitchFamily="34" charset="-122"/>
                    <a:ea typeface="微软雅黑" panose="020B0503020204020204" pitchFamily="34" charset="-122"/>
                  </a:rPr>
                  <a:t>时对应的频率作为截止频率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oMath>
                </a14:m>
                <a:r>
                  <a:rPr lang="zh-CN" altLang="zh-CN"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r>
                      <a:rPr lang="en-US" altLang="zh-CN" b="1">
                        <a:solidFill>
                          <a:prstClr val="black"/>
                        </a:solidFill>
                        <a:latin typeface="Cambria Math" panose="02040503050406030204" pitchFamily="18" charset="0"/>
                        <a:ea typeface="微软雅黑" panose="020B0503020204020204" pitchFamily="34" charset="-122"/>
                      </a:rPr>
                      <m:t>=</m:t>
                    </m:r>
                    <m:f>
                      <m:fPr>
                        <m:ctrlPr>
                          <a:rPr lang="zh-CN" altLang="zh-CN" b="1" i="1">
                            <a:solidFill>
                              <a:prstClr val="black"/>
                            </a:solidFill>
                            <a:latin typeface="Cambria Math" panose="02040503050406030204" pitchFamily="18" charset="0"/>
                            <a:ea typeface="微软雅黑" panose="020B0503020204020204" pitchFamily="34" charset="-122"/>
                          </a:rPr>
                        </m:ctrlPr>
                      </m:fPr>
                      <m:num>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𝝎</m:t>
                            </m:r>
                          </m:e>
                          <m:sub>
                            <m:r>
                              <a:rPr lang="en-US" altLang="zh-CN" b="1" i="1">
                                <a:solidFill>
                                  <a:prstClr val="black"/>
                                </a:solidFill>
                                <a:latin typeface="Cambria Math" panose="02040503050406030204" pitchFamily="18" charset="0"/>
                                <a:ea typeface="微软雅黑" panose="020B0503020204020204" pitchFamily="34" charset="-122"/>
                              </a:rPr>
                              <m:t>𝒄</m:t>
                            </m:r>
                          </m:sub>
                        </m:sSub>
                      </m:num>
                      <m:den>
                        <m:r>
                          <a:rPr lang="en-US" altLang="zh-CN" b="1" i="1">
                            <a:solidFill>
                              <a:prstClr val="black"/>
                            </a:solidFill>
                            <a:latin typeface="Cambria Math" panose="02040503050406030204" pitchFamily="18" charset="0"/>
                            <a:ea typeface="微软雅黑" panose="020B0503020204020204" pitchFamily="34" charset="-122"/>
                          </a:rPr>
                          <m:t>𝟐</m:t>
                        </m:r>
                        <m:r>
                          <a:rPr lang="en-US" altLang="zh-CN" b="1" i="1">
                            <a:solidFill>
                              <a:prstClr val="black"/>
                            </a:solidFill>
                            <a:latin typeface="Cambria Math" panose="02040503050406030204" pitchFamily="18" charset="0"/>
                            <a:ea typeface="微软雅黑" panose="020B0503020204020204" pitchFamily="34" charset="-122"/>
                          </a:rPr>
                          <m:t>𝝅</m:t>
                        </m:r>
                      </m:den>
                    </m:f>
                  </m:oMath>
                </a14:m>
                <a:r>
                  <a:rPr lang="zh-CN" altLang="zh-CN"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28600" y="3708016"/>
                <a:ext cx="8686800" cy="1246752"/>
              </a:xfrm>
              <a:prstGeom prst="rect">
                <a:avLst/>
              </a:prstGeom>
              <a:blipFill>
                <a:blip r:embed="rId5"/>
                <a:stretch>
                  <a:fillRect l="-350" r="-3009" b="-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86436" y="3246534"/>
                <a:ext cx="307349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zh-CN" b="1" dirty="0">
                    <a:solidFill>
                      <a:prstClr val="black"/>
                    </a:solidFill>
                    <a:latin typeface="Times New Roman" panose="02020603050405020304" pitchFamily="18" charset="0"/>
                    <a:ea typeface="微软雅黑" panose="020B0503020204020204" pitchFamily="34" charset="-122"/>
                  </a:rPr>
                  <a:t>固有频率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Times New Roman" panose="02020603050405020304" pitchFamily="18" charset="0"/>
                    <a:ea typeface="微软雅黑" panose="020B0503020204020204" pitchFamily="34" charset="-122"/>
                  </a:rPr>
                  <a:t>和截止频率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oMath>
                </a14:m>
                <a:endParaRPr lang="zh-CN"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86436" y="3246534"/>
                <a:ext cx="3073496" cy="369332"/>
              </a:xfrm>
              <a:prstGeom prst="rect">
                <a:avLst/>
              </a:prstGeom>
              <a:blipFill>
                <a:blip r:embed="rId6"/>
                <a:stretch>
                  <a:fillRect t="-6250" b="-21875"/>
                </a:stretch>
              </a:blipFill>
              <a:ln>
                <a:solidFill>
                  <a:schemeClr val="accent3">
                    <a:lumMod val="75000"/>
                  </a:schemeClr>
                </a:solidFill>
              </a:ln>
            </p:spPr>
            <p:txBody>
              <a:bodyPr/>
              <a:lstStyle/>
              <a:p>
                <a:r>
                  <a:rPr lang="zh-CN" altLang="en-US">
                    <a:noFill/>
                  </a:rPr>
                  <a:t> </a:t>
                </a:r>
              </a:p>
            </p:txBody>
          </p:sp>
        </mc:Fallback>
      </mc:AlternateContent>
      <p:sp>
        <p:nvSpPr>
          <p:cNvPr id="11" name="七角星 10"/>
          <p:cNvSpPr/>
          <p:nvPr/>
        </p:nvSpPr>
        <p:spPr>
          <a:xfrm>
            <a:off x="382380" y="300031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72590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6388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滤波器的性能指标</a:t>
            </a:r>
          </a:p>
        </p:txBody>
      </p:sp>
      <mc:AlternateContent xmlns:mc="http://schemas.openxmlformats.org/markup-compatibility/2006" xmlns:a14="http://schemas.microsoft.com/office/drawing/2010/main">
        <mc:Choice Requires="a14">
          <p:sp>
            <p:nvSpPr>
              <p:cNvPr id="6" name="矩形 5"/>
              <p:cNvSpPr/>
              <p:nvPr/>
            </p:nvSpPr>
            <p:spPr>
              <a:xfrm>
                <a:off x="241756" y="1779662"/>
                <a:ext cx="8686800" cy="122418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微软雅黑" panose="020B0503020204020204" pitchFamily="34" charset="-122"/>
                    <a:ea typeface="微软雅黑" panose="020B0503020204020204" pitchFamily="34" charset="-122"/>
                  </a:rPr>
                  <a:t>通带截止频率</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𝒑</m:t>
                        </m:r>
                      </m:sub>
                    </m:sSub>
                  </m:oMath>
                </a14:m>
                <a:r>
                  <a:rPr lang="zh-CN" altLang="zh-CN" sz="1600" b="1" dirty="0">
                    <a:solidFill>
                      <a:prstClr val="black"/>
                    </a:solidFill>
                    <a:latin typeface="微软雅黑" panose="020B0503020204020204" pitchFamily="34" charset="-122"/>
                    <a:ea typeface="微软雅黑" panose="020B0503020204020204" pitchFamily="34" charset="-122"/>
                  </a:rPr>
                  <a:t>为通带与过渡带边界点的频率，在该点信号增益下降到一个规定的下限，</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𝒑</m:t>
                        </m:r>
                      </m:sub>
                    </m:sSub>
                    <m:r>
                      <a:rPr lang="en-US" altLang="zh-CN" sz="1600" b="1">
                        <a:solidFill>
                          <a:prstClr val="black"/>
                        </a:solidFill>
                        <a:latin typeface="Cambria Math" panose="02040503050406030204" pitchFamily="18" charset="0"/>
                        <a:ea typeface="微软雅黑" panose="020B0503020204020204" pitchFamily="34" charset="-122"/>
                      </a:rPr>
                      <m:t>=</m:t>
                    </m:r>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𝝎</m:t>
                        </m:r>
                      </m:e>
                      <m:sub>
                        <m:r>
                          <a:rPr lang="en-US" altLang="zh-CN" sz="1600" b="1" i="1">
                            <a:solidFill>
                              <a:prstClr val="black"/>
                            </a:solidFill>
                            <a:latin typeface="Cambria Math" panose="02040503050406030204" pitchFamily="18" charset="0"/>
                            <a:ea typeface="微软雅黑" panose="020B0503020204020204" pitchFamily="34" charset="-122"/>
                          </a:rPr>
                          <m:t>𝒑</m:t>
                        </m:r>
                      </m:sub>
                    </m:sSub>
                    <m:r>
                      <a:rPr lang="en-US" altLang="zh-CN" sz="1600" b="1">
                        <a:solidFill>
                          <a:prstClr val="black"/>
                        </a:solidFill>
                        <a:latin typeface="Cambria Math" panose="02040503050406030204" pitchFamily="18" charset="0"/>
                        <a:ea typeface="微软雅黑" panose="020B0503020204020204" pitchFamily="34" charset="-122"/>
                      </a:rPr>
                      <m:t>/</m:t>
                    </m:r>
                    <m:r>
                      <a:rPr lang="en-US" altLang="zh-CN" sz="1600" b="1" i="1">
                        <a:solidFill>
                          <a:prstClr val="black"/>
                        </a:solidFill>
                        <a:latin typeface="Cambria Math" panose="02040503050406030204" pitchFamily="18" charset="0"/>
                        <a:ea typeface="微软雅黑" panose="020B0503020204020204" pitchFamily="34" charset="-122"/>
                      </a:rPr>
                      <m:t>𝟐</m:t>
                    </m:r>
                    <m:r>
                      <a:rPr lang="en-US" altLang="zh-CN" sz="1600" b="1" i="1">
                        <a:solidFill>
                          <a:prstClr val="black"/>
                        </a:solidFill>
                        <a:latin typeface="Cambria Math" panose="02040503050406030204" pitchFamily="18" charset="0"/>
                        <a:ea typeface="微软雅黑" panose="020B0503020204020204" pitchFamily="34" charset="-122"/>
                      </a:rPr>
                      <m:t>𝝅</m:t>
                    </m:r>
                  </m:oMath>
                </a14:m>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微软雅黑" panose="020B0503020204020204" pitchFamily="34" charset="-122"/>
                    <a:ea typeface="微软雅黑" panose="020B0503020204020204" pitchFamily="34" charset="-122"/>
                  </a:rPr>
                  <a:t>阻带截止频率</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𝒓</m:t>
                        </m:r>
                      </m:sub>
                    </m:sSub>
                  </m:oMath>
                </a14:m>
                <a:r>
                  <a:rPr lang="zh-CN" altLang="zh-CN" sz="1600" b="1" dirty="0">
                    <a:solidFill>
                      <a:prstClr val="black"/>
                    </a:solidFill>
                    <a:latin typeface="微软雅黑" panose="020B0503020204020204" pitchFamily="34" charset="-122"/>
                    <a:ea typeface="微软雅黑" panose="020B0503020204020204" pitchFamily="34" charset="-122"/>
                  </a:rPr>
                  <a:t>为阻带与过渡带边界点的频率，在该点信号衰耗（增益的倒数）下降到一个规定的下限，</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𝒓</m:t>
                        </m:r>
                      </m:sub>
                    </m:sSub>
                    <m:r>
                      <a:rPr lang="en-US" altLang="zh-CN" sz="1600" b="1">
                        <a:solidFill>
                          <a:prstClr val="black"/>
                        </a:solidFill>
                        <a:latin typeface="Cambria Math" panose="02040503050406030204" pitchFamily="18" charset="0"/>
                        <a:ea typeface="微软雅黑" panose="020B0503020204020204" pitchFamily="34" charset="-122"/>
                      </a:rPr>
                      <m:t>=</m:t>
                    </m:r>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𝝎</m:t>
                        </m:r>
                      </m:e>
                      <m:sub>
                        <m:r>
                          <a:rPr lang="en-US" altLang="zh-CN" sz="1600" b="1" i="1">
                            <a:solidFill>
                              <a:prstClr val="black"/>
                            </a:solidFill>
                            <a:latin typeface="Cambria Math" panose="02040503050406030204" pitchFamily="18" charset="0"/>
                            <a:ea typeface="微软雅黑" panose="020B0503020204020204" pitchFamily="34" charset="-122"/>
                          </a:rPr>
                          <m:t>𝒓</m:t>
                        </m:r>
                      </m:sub>
                    </m:sSub>
                    <m:r>
                      <a:rPr lang="en-US" altLang="zh-CN" sz="1600" b="1">
                        <a:solidFill>
                          <a:prstClr val="black"/>
                        </a:solidFill>
                        <a:latin typeface="Cambria Math" panose="02040503050406030204" pitchFamily="18" charset="0"/>
                        <a:ea typeface="微软雅黑" panose="020B0503020204020204" pitchFamily="34" charset="-122"/>
                      </a:rPr>
                      <m:t>/</m:t>
                    </m:r>
                    <m:r>
                      <a:rPr lang="en-US" altLang="zh-CN" sz="1600" b="1" i="1">
                        <a:solidFill>
                          <a:prstClr val="black"/>
                        </a:solidFill>
                        <a:latin typeface="Cambria Math" panose="02040503050406030204" pitchFamily="18" charset="0"/>
                        <a:ea typeface="微软雅黑" panose="020B0503020204020204" pitchFamily="34" charset="-122"/>
                      </a:rPr>
                      <m:t>𝟐</m:t>
                    </m:r>
                    <m:r>
                      <a:rPr lang="en-US" altLang="zh-CN" sz="1600" b="1" i="1">
                        <a:solidFill>
                          <a:prstClr val="black"/>
                        </a:solidFill>
                        <a:latin typeface="Cambria Math" panose="02040503050406030204" pitchFamily="18" charset="0"/>
                        <a:ea typeface="微软雅黑" panose="020B0503020204020204" pitchFamily="34" charset="-122"/>
                      </a:rPr>
                      <m:t>𝝅</m:t>
                    </m:r>
                  </m:oMath>
                </a14:m>
                <a:r>
                  <a:rPr lang="zh-CN"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41756" y="1779662"/>
                <a:ext cx="8686800" cy="1224181"/>
              </a:xfrm>
              <a:prstGeom prst="rect">
                <a:avLst/>
              </a:prstGeom>
              <a:blipFill>
                <a:blip r:embed="rId3"/>
                <a:stretch>
                  <a:fillRect l="-140" b="-29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99592" y="1305805"/>
                <a:ext cx="4068452" cy="394147"/>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zh-CN" b="1" dirty="0">
                    <a:solidFill>
                      <a:prstClr val="black"/>
                    </a:solidFill>
                    <a:latin typeface="Times New Roman" panose="02020603050405020304" pitchFamily="18" charset="0"/>
                    <a:ea typeface="微软雅黑" panose="020B0503020204020204" pitchFamily="34" charset="-122"/>
                  </a:rPr>
                  <a:t>通带截止频率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𝒑</m:t>
                        </m:r>
                      </m:sub>
                    </m:sSub>
                  </m:oMath>
                </a14:m>
                <a:r>
                  <a:rPr lang="zh-CN" altLang="zh-CN" b="1" dirty="0">
                    <a:solidFill>
                      <a:prstClr val="black"/>
                    </a:solidFill>
                    <a:latin typeface="Times New Roman" panose="02020603050405020304" pitchFamily="18" charset="0"/>
                    <a:ea typeface="微软雅黑" panose="020B0503020204020204" pitchFamily="34" charset="-122"/>
                  </a:rPr>
                  <a:t>和阻带截止频率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𝒓</m:t>
                        </m:r>
                      </m:sub>
                    </m:sSub>
                  </m:oMath>
                </a14:m>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899592" y="1305805"/>
                <a:ext cx="4068452" cy="394147"/>
              </a:xfrm>
              <a:prstGeom prst="rect">
                <a:avLst/>
              </a:prstGeom>
              <a:blipFill>
                <a:blip r:embed="rId4"/>
                <a:stretch>
                  <a:fillRect t="-4348" b="-13043"/>
                </a:stretch>
              </a:blipFill>
              <a:ln>
                <a:solidFill>
                  <a:schemeClr val="accent3">
                    <a:lumMod val="75000"/>
                  </a:schemeClr>
                </a:solidFill>
              </a:ln>
            </p:spPr>
            <p:txBody>
              <a:bodyPr/>
              <a:lstStyle/>
              <a:p>
                <a:r>
                  <a:rPr lang="zh-CN" altLang="en-US">
                    <a:noFill/>
                  </a:rPr>
                  <a:t> </a:t>
                </a:r>
              </a:p>
            </p:txBody>
          </p:sp>
        </mc:Fallback>
      </mc:AlternateContent>
      <p:sp>
        <p:nvSpPr>
          <p:cNvPr id="8" name="七角星 7"/>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228600" y="3708016"/>
                <a:ext cx="8686800" cy="12095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微软雅黑" panose="020B0503020204020204" pitchFamily="34" charset="-122"/>
                    <a:ea typeface="微软雅黑" panose="020B0503020204020204" pitchFamily="34" charset="-122"/>
                  </a:rPr>
                  <a:t>阻尼系数</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𝜶</m:t>
                    </m:r>
                  </m:oMath>
                </a14:m>
                <a:r>
                  <a:rPr lang="zh-CN" altLang="en-US" sz="1600" b="1" dirty="0">
                    <a:solidFill>
                      <a:prstClr val="black"/>
                    </a:solidFill>
                    <a:latin typeface="微软雅黑" panose="020B0503020204020204" pitchFamily="34" charset="-122"/>
                    <a:ea typeface="微软雅黑" panose="020B0503020204020204" pitchFamily="34" charset="-122"/>
                  </a:rPr>
                  <a:t>是表征滤波器对角频率为</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𝝎</m:t>
                        </m:r>
                      </m:e>
                      <m:sub>
                        <m:r>
                          <a:rPr lang="en-US" altLang="zh-CN" sz="1600" b="1" i="1">
                            <a:solidFill>
                              <a:prstClr val="black"/>
                            </a:solidFill>
                            <a:latin typeface="Cambria Math" panose="02040503050406030204" pitchFamily="18" charset="0"/>
                            <a:ea typeface="微软雅黑" panose="020B0503020204020204" pitchFamily="34" charset="-122"/>
                          </a:rPr>
                          <m:t>𝟎</m:t>
                        </m:r>
                      </m:sub>
                    </m:sSub>
                  </m:oMath>
                </a14:m>
                <a:r>
                  <a:rPr lang="zh-CN" altLang="en-US" sz="1600" b="1" dirty="0">
                    <a:solidFill>
                      <a:prstClr val="black"/>
                    </a:solidFill>
                    <a:latin typeface="微软雅黑" panose="020B0503020204020204" pitchFamily="34" charset="-122"/>
                    <a:ea typeface="微软雅黑" panose="020B0503020204020204" pitchFamily="34" charset="-122"/>
                  </a:rPr>
                  <a:t>的信号的阻尼作用，是滤波器中表示能量衰耗的一项指标；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微软雅黑" panose="020B0503020204020204" pitchFamily="34" charset="-122"/>
                    <a:ea typeface="微软雅黑" panose="020B0503020204020204" pitchFamily="34" charset="-122"/>
                  </a:rPr>
                  <a:t>阻尼系数的倒数</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𝟏</m:t>
                    </m:r>
                    <m:r>
                      <a:rPr lang="en-US" altLang="zh-CN" sz="1600" b="1">
                        <a:solidFill>
                          <a:prstClr val="black"/>
                        </a:solidFill>
                        <a:latin typeface="Cambria Math" panose="02040503050406030204" pitchFamily="18" charset="0"/>
                        <a:ea typeface="微软雅黑" panose="020B0503020204020204" pitchFamily="34" charset="-122"/>
                      </a:rPr>
                      <m:t>/</m:t>
                    </m:r>
                    <m:r>
                      <a:rPr lang="en-US" altLang="zh-CN" sz="1600" b="1" i="1">
                        <a:solidFill>
                          <a:prstClr val="black"/>
                        </a:solidFill>
                        <a:latin typeface="Cambria Math" panose="02040503050406030204" pitchFamily="18" charset="0"/>
                        <a:ea typeface="微软雅黑" panose="020B0503020204020204" pitchFamily="34" charset="-122"/>
                      </a:rPr>
                      <m:t>𝜶</m:t>
                    </m:r>
                  </m:oMath>
                </a14:m>
                <a:r>
                  <a:rPr lang="zh-CN" altLang="zh-CN" sz="1600" b="1" dirty="0">
                    <a:solidFill>
                      <a:prstClr val="black"/>
                    </a:solidFill>
                    <a:latin typeface="微软雅黑" panose="020B0503020204020204" pitchFamily="34" charset="-122"/>
                    <a:ea typeface="微软雅黑" panose="020B0503020204020204" pitchFamily="34" charset="-122"/>
                  </a:rPr>
                  <a:t>称为品质因数</a:t>
                </a:r>
                <a14:m>
                  <m:oMath xmlns:m="http://schemas.openxmlformats.org/officeDocument/2006/math">
                    <m:r>
                      <m:rPr>
                        <m:nor/>
                      </m:rPr>
                      <a:rPr lang="en-US" altLang="zh-CN" sz="1600" b="1">
                        <a:solidFill>
                          <a:prstClr val="black"/>
                        </a:solidFill>
                        <a:latin typeface="微软雅黑" panose="020B0503020204020204" pitchFamily="34" charset="-122"/>
                        <a:ea typeface="微软雅黑" panose="020B0503020204020204" pitchFamily="34" charset="-122"/>
                      </a:rPr>
                      <m:t>Q</m:t>
                    </m:r>
                  </m:oMath>
                </a14:m>
                <a:r>
                  <a:rPr lang="zh-CN" altLang="zh-CN" sz="1600" b="1" dirty="0">
                    <a:solidFill>
                      <a:prstClr val="black"/>
                    </a:solidFill>
                    <a:latin typeface="微软雅黑" panose="020B0503020204020204" pitchFamily="34" charset="-122"/>
                    <a:ea typeface="微软雅黑" panose="020B0503020204020204" pitchFamily="34" charset="-122"/>
                  </a:rPr>
                  <a:t>，是评价带通与带阻滤波器频率选择特性的一个重要指标。</a:t>
                </a:r>
                <a14:m>
                  <m:oMath xmlns:m="http://schemas.openxmlformats.org/officeDocument/2006/math">
                    <m:r>
                      <a:rPr lang="en-US" altLang="zh-CN" b="1" i="1">
                        <a:latin typeface="Cambria Math" panose="02040503050406030204" pitchFamily="18" charset="0"/>
                      </a:rPr>
                      <m:t>𝑸</m:t>
                    </m:r>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𝟎</m:t>
                        </m:r>
                      </m:sub>
                    </m:sSub>
                    <m:r>
                      <a:rPr lang="en-US" altLang="zh-CN" b="1">
                        <a:latin typeface="Cambria Math" panose="02040503050406030204" pitchFamily="18" charset="0"/>
                      </a:rPr>
                      <m:t>/</m:t>
                    </m:r>
                    <m:r>
                      <a:rPr lang="en-US" altLang="zh-CN" b="1" i="1">
                        <a:latin typeface="Cambria Math" panose="02040503050406030204" pitchFamily="18" charset="0"/>
                      </a:rPr>
                      <m:t>𝜟𝝎</m:t>
                    </m:r>
                  </m:oMath>
                </a14:m>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𝜟𝝎</m:t>
                    </m:r>
                  </m:oMath>
                </a14:m>
                <a:r>
                  <a:rPr lang="zh-CN" altLang="zh-CN" sz="1600" b="1" dirty="0">
                    <a:solidFill>
                      <a:prstClr val="black"/>
                    </a:solidFill>
                    <a:latin typeface="微软雅黑" panose="020B0503020204020204" pitchFamily="34" charset="-122"/>
                    <a:ea typeface="微软雅黑" panose="020B0503020204020204" pitchFamily="34" charset="-122"/>
                  </a:rPr>
                  <a:t>为带通滤波器或带阻滤波器的</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𝟑</m:t>
                    </m:r>
                    <m:r>
                      <a:rPr lang="en-US" altLang="zh-CN" sz="1600" b="1" i="1">
                        <a:solidFill>
                          <a:prstClr val="black"/>
                        </a:solidFill>
                        <a:latin typeface="Cambria Math" panose="02040503050406030204" pitchFamily="18" charset="0"/>
                        <a:ea typeface="微软雅黑" panose="020B0503020204020204" pitchFamily="34" charset="-122"/>
                      </a:rPr>
                      <m:t>𝒅𝑩</m:t>
                    </m:r>
                  </m:oMath>
                </a14:m>
                <a:r>
                  <a:rPr lang="zh-CN" altLang="zh-CN" sz="1600" b="1" dirty="0">
                    <a:solidFill>
                      <a:prstClr val="black"/>
                    </a:solidFill>
                    <a:latin typeface="微软雅黑" panose="020B0503020204020204" pitchFamily="34" charset="-122"/>
                    <a:ea typeface="微软雅黑" panose="020B0503020204020204" pitchFamily="34" charset="-122"/>
                  </a:rPr>
                  <a:t>带宽</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28600" y="3708016"/>
                <a:ext cx="8686800" cy="1209562"/>
              </a:xfrm>
              <a:prstGeom prst="rect">
                <a:avLst/>
              </a:prstGeom>
              <a:blipFill>
                <a:blip r:embed="rId5"/>
                <a:stretch>
                  <a:fillRect l="-140" b="-1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99592" y="3272864"/>
                <a:ext cx="2844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zh-CN" b="1" dirty="0">
                    <a:solidFill>
                      <a:prstClr val="black"/>
                    </a:solidFill>
                    <a:latin typeface="Times New Roman" panose="02020603050405020304" pitchFamily="18" charset="0"/>
                    <a:ea typeface="微软雅黑" panose="020B0503020204020204" pitchFamily="34" charset="-122"/>
                  </a:rPr>
                  <a:t>阻尼系数</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𝜶</m:t>
                    </m:r>
                  </m:oMath>
                </a14:m>
                <a:r>
                  <a:rPr lang="zh-CN" altLang="zh-CN" b="1" dirty="0">
                    <a:solidFill>
                      <a:prstClr val="black"/>
                    </a:solidFill>
                    <a:latin typeface="Times New Roman" panose="02020603050405020304" pitchFamily="18" charset="0"/>
                    <a:ea typeface="微软雅黑" panose="020B0503020204020204" pitchFamily="34" charset="-122"/>
                  </a:rPr>
                  <a:t>和品质因数</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Q</m:t>
                    </m:r>
                  </m:oMath>
                </a14:m>
                <a:endParaRPr lang="zh-CN"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99592" y="3272864"/>
                <a:ext cx="2844316" cy="369332"/>
              </a:xfrm>
              <a:prstGeom prst="rect">
                <a:avLst/>
              </a:prstGeom>
              <a:blipFill>
                <a:blip r:embed="rId6"/>
                <a:stretch>
                  <a:fillRect t="-6250" b="-21875"/>
                </a:stretch>
              </a:blipFill>
              <a:ln>
                <a:solidFill>
                  <a:schemeClr val="accent3">
                    <a:lumMod val="75000"/>
                  </a:schemeClr>
                </a:solidFill>
              </a:ln>
            </p:spPr>
            <p:txBody>
              <a:bodyPr/>
              <a:lstStyle/>
              <a:p>
                <a:r>
                  <a:rPr lang="zh-CN" altLang="en-US">
                    <a:noFill/>
                  </a:rPr>
                  <a:t> </a:t>
                </a:r>
              </a:p>
            </p:txBody>
          </p:sp>
        </mc:Fallback>
      </mc:AlternateContent>
      <p:sp>
        <p:nvSpPr>
          <p:cNvPr id="11" name="七角星 10"/>
          <p:cNvSpPr/>
          <p:nvPr/>
        </p:nvSpPr>
        <p:spPr>
          <a:xfrm>
            <a:off x="382380" y="300031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738082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无源滤波电路</a:t>
            </a:r>
          </a:p>
        </p:txBody>
      </p:sp>
      <p:sp>
        <p:nvSpPr>
          <p:cNvPr id="12" name="矩形 11"/>
          <p:cNvSpPr/>
          <p:nvPr/>
        </p:nvSpPr>
        <p:spPr>
          <a:xfrm>
            <a:off x="243770" y="1004423"/>
            <a:ext cx="8686800" cy="40677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无源滤波器具有结构简单、噪声小和动态范围大等特点；</a:t>
            </a:r>
            <a:endParaRPr lang="en-US" altLang="zh-CN" b="1" dirty="0">
              <a:solidFill>
                <a:prstClr val="black"/>
              </a:solidFill>
              <a:latin typeface="Times New Roman" panose="02020603050405020304" pitchFamily="18" charset="0"/>
              <a:ea typeface="微软雅黑" panose="020B0503020204020204" pitchFamily="34" charset="-122"/>
            </a:endParaRPr>
          </a:p>
        </p:txBody>
      </p:sp>
      <p:pic>
        <p:nvPicPr>
          <p:cNvPr id="6" name="图片 5"/>
          <p:cNvPicPr/>
          <p:nvPr/>
        </p:nvPicPr>
        <p:blipFill>
          <a:blip r:embed="rId3"/>
          <a:stretch>
            <a:fillRect/>
          </a:stretch>
        </p:blipFill>
        <p:spPr>
          <a:xfrm>
            <a:off x="1187624" y="1497881"/>
            <a:ext cx="2771438" cy="2196244"/>
          </a:xfrm>
          <a:prstGeom prst="rect">
            <a:avLst/>
          </a:prstGeom>
        </p:spPr>
      </p:pic>
      <p:pic>
        <p:nvPicPr>
          <p:cNvPr id="7" name="图片 6"/>
          <p:cNvPicPr/>
          <p:nvPr/>
        </p:nvPicPr>
        <p:blipFill>
          <a:blip r:embed="rId4"/>
          <a:stretch>
            <a:fillRect/>
          </a:stretch>
        </p:blipFill>
        <p:spPr>
          <a:xfrm>
            <a:off x="5400092" y="1573014"/>
            <a:ext cx="3060340" cy="2045977"/>
          </a:xfrm>
          <a:prstGeom prst="rect">
            <a:avLst/>
          </a:prstGeom>
        </p:spPr>
      </p:pic>
      <p:sp>
        <p:nvSpPr>
          <p:cNvPr id="3" name="矩形 2"/>
          <p:cNvSpPr/>
          <p:nvPr/>
        </p:nvSpPr>
        <p:spPr>
          <a:xfrm>
            <a:off x="1673096" y="3780805"/>
            <a:ext cx="1800493"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一阶无源低通滤波器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6030015" y="3780804"/>
            <a:ext cx="1800493"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一阶无源</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高</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通滤波器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8595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2" name="矩形 1"/>
          <p:cNvSpPr/>
          <p:nvPr/>
        </p:nvSpPr>
        <p:spPr>
          <a:xfrm>
            <a:off x="228600" y="987227"/>
            <a:ext cx="8686800" cy="42473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直流电桥通</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过改变四个桥臂中一个或多个的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阻值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，来引起电桥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输出电压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 name="图片 6" descr="C:\Users\qq251\Desktop\111.jpg"/>
          <p:cNvPicPr/>
          <p:nvPr/>
        </p:nvPicPr>
        <p:blipFill>
          <a:blip r:embed="rId3">
            <a:extLst>
              <a:ext uri="{28A0092B-C50C-407E-A947-70E740481C1C}">
                <a14:useLocalDpi xmlns:a14="http://schemas.microsoft.com/office/drawing/2010/main" val="0"/>
              </a:ext>
            </a:extLst>
          </a:blip>
          <a:srcRect/>
          <a:stretch>
            <a:fillRect/>
          </a:stretch>
        </p:blipFill>
        <p:spPr bwMode="auto">
          <a:xfrm>
            <a:off x="3060748" y="1412406"/>
            <a:ext cx="3022503" cy="3464394"/>
          </a:xfrm>
          <a:prstGeom prst="rect">
            <a:avLst/>
          </a:prstGeom>
          <a:noFill/>
          <a:ln>
            <a:noFill/>
          </a:ln>
        </p:spPr>
      </p:pic>
    </p:spTree>
    <p:extLst>
      <p:ext uri="{BB962C8B-B14F-4D97-AF65-F5344CB8AC3E}">
        <p14:creationId xmlns:p14="http://schemas.microsoft.com/office/powerpoint/2010/main" val="351787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无源滤波电路</a:t>
            </a:r>
          </a:p>
        </p:txBody>
      </p:sp>
      <mc:AlternateContent xmlns:mc="http://schemas.openxmlformats.org/markup-compatibility/2006" xmlns:a14="http://schemas.microsoft.com/office/drawing/2010/main">
        <mc:Choice Requires="a14">
          <p:sp>
            <p:nvSpPr>
              <p:cNvPr id="12" name="矩形 11"/>
              <p:cNvSpPr/>
              <p:nvPr/>
            </p:nvSpPr>
            <p:spPr>
              <a:xfrm>
                <a:off x="243770" y="1004423"/>
                <a:ext cx="4328230" cy="313932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一阶无源低通滤波器的微分方程：</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令时间常数</a:t>
                </a:r>
                <a14:m>
                  <m:oMath xmlns:m="http://schemas.openxmlformats.org/officeDocument/2006/math">
                    <m:r>
                      <a:rPr lang="en-US" altLang="zh-CN" b="1" i="1">
                        <a:latin typeface="Cambria Math" panose="02040503050406030204" pitchFamily="18" charset="0"/>
                      </a:rPr>
                      <m:t>𝝉</m:t>
                    </m:r>
                    <m:r>
                      <a:rPr lang="en-US" altLang="zh-CN" b="1" i="1">
                        <a:latin typeface="Cambria Math" panose="02040503050406030204" pitchFamily="18" charset="0"/>
                      </a:rPr>
                      <m:t>=</m:t>
                    </m:r>
                    <m:r>
                      <a:rPr lang="en-US" altLang="zh-CN" b="1" i="1">
                        <a:latin typeface="Cambria Math" panose="02040503050406030204" pitchFamily="18" charset="0"/>
                      </a:rPr>
                      <m:t>𝑹𝑪</m:t>
                    </m:r>
                  </m:oMath>
                </a14:m>
                <a:r>
                  <a:rPr lang="zh-CN" altLang="en-US" b="1" dirty="0">
                    <a:solidFill>
                      <a:prstClr val="black"/>
                    </a:solidFill>
                    <a:latin typeface="Times New Roman" panose="02020603050405020304" pitchFamily="18" charset="0"/>
                    <a:ea typeface="微软雅黑" panose="020B0503020204020204" pitchFamily="34" charset="-122"/>
                  </a:rPr>
                  <a:t>，并取拉普拉斯变换得：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一阶无源低通滤波器的幅频特性和相频特性为：</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243770" y="1004423"/>
                <a:ext cx="4328230" cy="3139321"/>
              </a:xfrm>
              <a:prstGeom prst="rect">
                <a:avLst/>
              </a:prstGeom>
              <a:blipFill>
                <a:blip r:embed="rId3"/>
                <a:stretch>
                  <a:fillRect l="-986" t="-971" b="-1553"/>
                </a:stretch>
              </a:blipFill>
            </p:spPr>
            <p:txBody>
              <a:bodyPr/>
              <a:lstStyle/>
              <a:p>
                <a:r>
                  <a:rPr lang="zh-CN" altLang="en-US">
                    <a:noFill/>
                  </a:rPr>
                  <a:t> </a:t>
                </a:r>
              </a:p>
            </p:txBody>
          </p:sp>
        </mc:Fallback>
      </mc:AlternateContent>
      <p:pic>
        <p:nvPicPr>
          <p:cNvPr id="6" name="图片 5"/>
          <p:cNvPicPr/>
          <p:nvPr/>
        </p:nvPicPr>
        <p:blipFill>
          <a:blip r:embed="rId4"/>
          <a:stretch>
            <a:fillRect/>
          </a:stretch>
        </p:blipFill>
        <p:spPr>
          <a:xfrm>
            <a:off x="5579156" y="663538"/>
            <a:ext cx="2771438" cy="2196244"/>
          </a:xfrm>
          <a:prstGeom prst="rect">
            <a:avLst/>
          </a:prstGeom>
        </p:spPr>
      </p:pic>
      <p:sp>
        <p:nvSpPr>
          <p:cNvPr id="10" name="矩形 9"/>
          <p:cNvSpPr/>
          <p:nvPr/>
        </p:nvSpPr>
        <p:spPr>
          <a:xfrm>
            <a:off x="6064628" y="2787774"/>
            <a:ext cx="1800493"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一阶无源低通滤波器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250924" y="1360681"/>
                <a:ext cx="1824987" cy="56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𝑹𝑪</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𝐝</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0">
                                  <a:latin typeface="Cambria Math" panose="02040503050406030204" pitchFamily="18" charset="0"/>
                                </a:rPr>
                                <m:t>𝐨</m:t>
                              </m:r>
                            </m:sub>
                          </m:sSub>
                        </m:num>
                        <m:den>
                          <m:r>
                            <a:rPr lang="zh-CN" altLang="en-US" sz="1600" b="1" i="1">
                              <a:latin typeface="Cambria Math" panose="02040503050406030204" pitchFamily="18" charset="0"/>
                            </a:rPr>
                            <m:t>𝒅𝒕</m:t>
                          </m:r>
                        </m:den>
                      </m:f>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0">
                              <a:latin typeface="Cambria Math" panose="02040503050406030204" pitchFamily="18" charset="0"/>
                            </a:rPr>
                            <m:t>𝐨</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0">
                              <a:latin typeface="Cambria Math" panose="02040503050406030204" pitchFamily="18" charset="0"/>
                            </a:rPr>
                            <m:t>𝐢</m:t>
                          </m:r>
                        </m:sub>
                      </m:sSub>
                    </m:oMath>
                  </m:oMathPara>
                </a14:m>
                <a:endParaRPr lang="zh-CN" altLang="en-US" sz="1600" b="1" dirty="0"/>
              </a:p>
            </p:txBody>
          </p:sp>
        </mc:Choice>
        <mc:Fallback xmlns="">
          <p:sp>
            <p:nvSpPr>
              <p:cNvPr id="2" name="矩形 1"/>
              <p:cNvSpPr>
                <a:spLocks noRot="1" noChangeAspect="1" noMove="1" noResize="1" noEditPoints="1" noAdjustHandles="1" noChangeArrowheads="1" noChangeShapeType="1" noTextEdit="1"/>
              </p:cNvSpPr>
              <p:nvPr/>
            </p:nvSpPr>
            <p:spPr>
              <a:xfrm>
                <a:off x="1250924" y="1360681"/>
                <a:ext cx="1824987" cy="5600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332677" y="2359507"/>
                <a:ext cx="1484702" cy="559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𝑮</m:t>
                      </m:r>
                      <m:r>
                        <a:rPr lang="zh-CN" altLang="en-US" sz="1600" b="1" i="0">
                          <a:latin typeface="Cambria Math" panose="02040503050406030204" pitchFamily="18" charset="0"/>
                        </a:rPr>
                        <m:t>(</m:t>
                      </m:r>
                      <m:r>
                        <a:rPr lang="zh-CN" altLang="en-US" sz="1600" b="1" i="1">
                          <a:latin typeface="Cambria Math" panose="02040503050406030204" pitchFamily="18" charset="0"/>
                        </a:rPr>
                        <m:t>𝒔</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𝝉</m:t>
                          </m:r>
                          <m:r>
                            <a:rPr lang="zh-CN" altLang="en-US" sz="1600" b="1" i="1">
                              <a:latin typeface="Cambria Math" panose="02040503050406030204" pitchFamily="18" charset="0"/>
                            </a:rPr>
                            <m:t>𝒔</m:t>
                          </m:r>
                          <m:r>
                            <a:rPr lang="zh-CN" altLang="en-US" sz="1600" b="1" i="0">
                              <a:latin typeface="Cambria Math" panose="02040503050406030204" pitchFamily="18" charset="0"/>
                            </a:rPr>
                            <m:t>+</m:t>
                          </m:r>
                          <m:r>
                            <a:rPr lang="zh-CN" altLang="en-US" sz="1600" b="1" i="0">
                              <a:latin typeface="Cambria Math" panose="02040503050406030204" pitchFamily="18" charset="0"/>
                            </a:rPr>
                            <m:t>𝟏</m:t>
                          </m:r>
                        </m:den>
                      </m:f>
                    </m:oMath>
                  </m:oMathPara>
                </a14:m>
                <a:endParaRPr lang="zh-CN" altLang="en-US" sz="1600" b="1" dirty="0"/>
              </a:p>
            </p:txBody>
          </p:sp>
        </mc:Choice>
        <mc:Fallback xmlns="">
          <p:sp>
            <p:nvSpPr>
              <p:cNvPr id="4" name="矩形 3"/>
              <p:cNvSpPr>
                <a:spLocks noRot="1" noChangeAspect="1" noMove="1" noResize="1" noEditPoints="1" noAdjustHandles="1" noChangeArrowheads="1" noChangeShapeType="1" noTextEdit="1"/>
              </p:cNvSpPr>
              <p:nvPr/>
            </p:nvSpPr>
            <p:spPr>
              <a:xfrm>
                <a:off x="1332677" y="2359507"/>
                <a:ext cx="1484702" cy="5590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55959" y="2859782"/>
                <a:ext cx="185499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𝑮</m:t>
                      </m:r>
                      <m:r>
                        <a:rPr lang="zh-CN" altLang="en-US" sz="1600" b="1" i="0">
                          <a:latin typeface="Cambria Math" panose="02040503050406030204" pitchFamily="18" charset="0"/>
                        </a:rPr>
                        <m:t>(</m:t>
                      </m:r>
                      <m:r>
                        <a:rPr lang="zh-CN" altLang="en-US" sz="1600" b="1" i="1">
                          <a:latin typeface="Cambria Math" panose="02040503050406030204" pitchFamily="18" charset="0"/>
                        </a:rPr>
                        <m:t>𝒇</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𝒋</m:t>
                          </m:r>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𝒇</m:t>
                          </m:r>
                          <m:r>
                            <a:rPr lang="zh-CN" altLang="en-US" sz="1600" b="1" i="1">
                              <a:latin typeface="Cambria Math" panose="02040503050406030204" pitchFamily="18" charset="0"/>
                            </a:rPr>
                            <m:t>𝝉</m:t>
                          </m:r>
                          <m:r>
                            <a:rPr lang="zh-CN" altLang="en-US" sz="1600" b="1" i="0">
                              <a:latin typeface="Cambria Math" panose="02040503050406030204" pitchFamily="18" charset="0"/>
                            </a:rPr>
                            <m:t>+</m:t>
                          </m:r>
                          <m:r>
                            <a:rPr lang="zh-CN" altLang="en-US" sz="1600" b="1" i="0">
                              <a:latin typeface="Cambria Math" panose="02040503050406030204" pitchFamily="18" charset="0"/>
                            </a:rPr>
                            <m:t>𝟏</m:t>
                          </m:r>
                        </m:den>
                      </m:f>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1155959" y="2859782"/>
                <a:ext cx="1854995" cy="5981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00164" y="4067841"/>
                <a:ext cx="3015441" cy="658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𝑨</m:t>
                      </m:r>
                      <m:r>
                        <a:rPr lang="zh-CN" altLang="en-US" sz="1600" b="1" i="0">
                          <a:latin typeface="Cambria Math" panose="02040503050406030204" pitchFamily="18" charset="0"/>
                        </a:rPr>
                        <m:t>(</m:t>
                      </m:r>
                      <m:r>
                        <a:rPr lang="zh-CN" altLang="en-US" sz="1600" b="1" i="1">
                          <a:latin typeface="Cambria Math" panose="02040503050406030204" pitchFamily="18" charset="0"/>
                        </a:rPr>
                        <m:t>𝒇</m:t>
                      </m:r>
                      <m:r>
                        <a:rPr lang="zh-CN" altLang="en-US" sz="1600" b="1" i="0">
                          <a:latin typeface="Cambria Math" panose="02040503050406030204" pitchFamily="18" charset="0"/>
                        </a:rPr>
                        <m:t>)=</m:t>
                      </m:r>
                      <m:d>
                        <m:dPr>
                          <m:begChr m:val="|"/>
                          <m:endChr m:val="|"/>
                          <m:ctrlPr>
                            <a:rPr lang="zh-CN" altLang="en-US" sz="1600" b="1" i="1">
                              <a:latin typeface="Cambria Math" panose="02040503050406030204" pitchFamily="18" charset="0"/>
                            </a:rPr>
                          </m:ctrlPr>
                        </m:dPr>
                        <m:e>
                          <m:d>
                            <m:dPr>
                              <m:begChr m:val=""/>
                              <m:ctrlPr>
                                <a:rPr lang="zh-CN" altLang="en-US" sz="1600" b="1" i="1">
                                  <a:latin typeface="Cambria Math" panose="02040503050406030204" pitchFamily="18" charset="0"/>
                                </a:rPr>
                              </m:ctrlPr>
                            </m:dPr>
                            <m:e>
                              <m:r>
                                <a:rPr lang="zh-CN" altLang="en-US" sz="1600" b="1" i="1">
                                  <a:latin typeface="Cambria Math" panose="02040503050406030204" pitchFamily="18" charset="0"/>
                                </a:rPr>
                                <m:t>𝑮</m:t>
                              </m:r>
                              <m:r>
                                <a:rPr lang="zh-CN" altLang="en-US" sz="1600" b="1" i="0">
                                  <a:latin typeface="Cambria Math" panose="02040503050406030204" pitchFamily="18" charset="0"/>
                                </a:rPr>
                                <m:t>(</m:t>
                              </m:r>
                              <m:r>
                                <a:rPr lang="zh-CN" altLang="en-US" sz="1600" b="1" i="1">
                                  <a:latin typeface="Cambria Math" panose="02040503050406030204" pitchFamily="18" charset="0"/>
                                </a:rPr>
                                <m:t>𝒇</m:t>
                              </m:r>
                            </m:e>
                          </m:d>
                        </m:e>
                      </m:d>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ad>
                            <m:radPr>
                              <m:degHide m:val="on"/>
                              <m:ctrlPr>
                                <a:rPr lang="zh-CN" altLang="en-US" sz="1600" b="1" i="1">
                                  <a:latin typeface="Cambria Math" panose="02040503050406030204" pitchFamily="18" charset="0"/>
                                </a:rPr>
                              </m:ctrlPr>
                            </m:radPr>
                            <m:deg/>
                            <m:e>
                              <m:r>
                                <a:rPr lang="zh-CN" altLang="en-US" sz="1600" b="1" i="0">
                                  <a:latin typeface="Cambria Math" panose="02040503050406030204" pitchFamily="18" charset="0"/>
                                </a:rPr>
                                <m:t>𝟏</m:t>
                              </m:r>
                              <m:r>
                                <a:rPr lang="zh-CN" altLang="en-US" sz="1600" b="1" i="0">
                                  <a:latin typeface="Cambria Math" panose="02040503050406030204" pitchFamily="18" charset="0"/>
                                </a:rPr>
                                <m:t>+</m:t>
                              </m:r>
                              <m:sSup>
                                <m:sSupPr>
                                  <m:ctrlPr>
                                    <a:rPr lang="zh-CN" altLang="en-US" sz="1600" b="1" i="1">
                                      <a:latin typeface="Cambria Math" panose="02040503050406030204" pitchFamily="18" charset="0"/>
                                    </a:rPr>
                                  </m:ctrlPr>
                                </m:sSupPr>
                                <m:e>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𝒇</m:t>
                                      </m:r>
                                      <m:r>
                                        <a:rPr lang="zh-CN" altLang="en-US" sz="1600" b="1" i="1">
                                          <a:latin typeface="Cambria Math" panose="02040503050406030204" pitchFamily="18" charset="0"/>
                                        </a:rPr>
                                        <m:t>𝝉</m:t>
                                      </m:r>
                                    </m:e>
                                  </m:d>
                                </m:e>
                                <m:sup>
                                  <m:r>
                                    <a:rPr lang="zh-CN" altLang="en-US" sz="1600" b="1" i="0">
                                      <a:latin typeface="Cambria Math" panose="02040503050406030204" pitchFamily="18" charset="0"/>
                                    </a:rPr>
                                    <m:t>𝟐</m:t>
                                  </m:r>
                                </m:sup>
                              </m:sSup>
                            </m:e>
                          </m:rad>
                        </m:den>
                      </m:f>
                    </m:oMath>
                  </m:oMathPara>
                </a14:m>
                <a:endParaRPr lang="zh-CN" altLang="en-US" sz="1600" b="1" dirty="0"/>
              </a:p>
            </p:txBody>
          </p:sp>
        </mc:Choice>
        <mc:Fallback xmlns="">
          <p:sp>
            <p:nvSpPr>
              <p:cNvPr id="8" name="矩形 7"/>
              <p:cNvSpPr>
                <a:spLocks noRot="1" noChangeAspect="1" noMove="1" noResize="1" noEditPoints="1" noAdjustHandles="1" noChangeArrowheads="1" noChangeShapeType="1" noTextEdit="1"/>
              </p:cNvSpPr>
              <p:nvPr/>
            </p:nvSpPr>
            <p:spPr>
              <a:xfrm>
                <a:off x="900164" y="4067841"/>
                <a:ext cx="3015441" cy="65825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686511" y="3187786"/>
                <a:ext cx="2556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𝝓</m:t>
                          </m:r>
                          <m:r>
                            <a:rPr lang="zh-CN" altLang="en-US" b="1" i="0">
                              <a:latin typeface="Cambria Math" panose="02040503050406030204" pitchFamily="18" charset="0"/>
                            </a:rPr>
                            <m:t>(</m:t>
                          </m:r>
                          <m:r>
                            <a:rPr lang="zh-CN" altLang="en-US" b="1" i="1">
                              <a:latin typeface="Cambria Math" panose="02040503050406030204" pitchFamily="18" charset="0"/>
                            </a:rPr>
                            <m:t>𝒇</m:t>
                          </m:r>
                          <m:r>
                            <a:rPr lang="zh-CN" altLang="en-US" b="1" i="0">
                              <a:latin typeface="Cambria Math" panose="02040503050406030204" pitchFamily="18" charset="0"/>
                            </a:rPr>
                            <m:t>)=</m:t>
                          </m:r>
                          <m:r>
                            <a:rPr lang="zh-CN" altLang="en-US" b="1" i="0">
                              <a:latin typeface="Cambria Math" panose="02040503050406030204" pitchFamily="18" charset="0"/>
                            </a:rPr>
                            <m:t>𝐚𝐫𝐜𝐭𝐚</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
                                <a:rPr lang="zh-CN" altLang="en-US" b="1" i="0">
                                  <a:latin typeface="Cambria Math" panose="02040503050406030204" pitchFamily="18" charset="0"/>
                                </a:rPr>
                                <m:t>(</m:t>
                              </m:r>
                            </m:e>
                          </m:func>
                          <m:r>
                            <a:rPr lang="zh-CN" altLang="en-US" b="1" i="0">
                              <a:latin typeface="Cambria Math" panose="02040503050406030204" pitchFamily="18" charset="0"/>
                            </a:rPr>
                            <m:t>𝟐</m:t>
                          </m:r>
                          <m:r>
                            <a:rPr lang="zh-CN" altLang="en-US" b="1" i="1">
                              <a:latin typeface="Cambria Math" panose="02040503050406030204" pitchFamily="18" charset="0"/>
                            </a:rPr>
                            <m:t>𝝅</m:t>
                          </m:r>
                          <m:r>
                            <a:rPr lang="zh-CN" altLang="en-US" b="1" i="1">
                              <a:latin typeface="Cambria Math" panose="02040503050406030204" pitchFamily="18" charset="0"/>
                            </a:rPr>
                            <m:t>𝒇</m:t>
                          </m:r>
                          <m:r>
                            <a:rPr lang="zh-CN" altLang="en-US" b="1" i="1">
                              <a:latin typeface="Cambria Math" panose="02040503050406030204" pitchFamily="18" charset="0"/>
                            </a:rPr>
                            <m:t>𝝉</m:t>
                          </m:r>
                        </m:e>
                      </m:d>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5686511" y="3187786"/>
                <a:ext cx="2556726" cy="369332"/>
              </a:xfrm>
              <a:prstGeom prst="rect">
                <a:avLst/>
              </a:prstGeom>
              <a:blipFill>
                <a:blip r:embed="rId9"/>
                <a:stretch>
                  <a:fillRect t="-119672" r="-19570"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80012" y="3602306"/>
                <a:ext cx="4328230" cy="1311128"/>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𝑓</m:t>
                    </m:r>
                  </m:oMath>
                </a14:m>
                <a:r>
                  <a:rPr lang="zh-CN" altLang="zh-CN" b="1" dirty="0">
                    <a:solidFill>
                      <a:prstClr val="black"/>
                    </a:solidFill>
                    <a:latin typeface="Times New Roman" panose="02020603050405020304" pitchFamily="18" charset="0"/>
                    <a:ea typeface="微软雅黑" panose="020B0503020204020204" pitchFamily="34" charset="-122"/>
                  </a:rPr>
                  <a:t>很小时，</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𝐴</m:t>
                    </m:r>
                    <m:r>
                      <a:rPr lang="en-US" altLang="zh-CN" b="1">
                        <a:solidFill>
                          <a:prstClr val="black"/>
                        </a:solidFill>
                        <a:latin typeface="Cambria Math" panose="02040503050406030204" pitchFamily="18" charset="0"/>
                        <a:ea typeface="微软雅黑" panose="020B0503020204020204" pitchFamily="34" charset="-122"/>
                      </a:rPr>
                      <m:t>(</m:t>
                    </m:r>
                    <m:r>
                      <a:rPr lang="en-US" altLang="zh-CN" b="1">
                        <a:solidFill>
                          <a:prstClr val="black"/>
                        </a:solidFill>
                        <a:latin typeface="Cambria Math" panose="02040503050406030204" pitchFamily="18" charset="0"/>
                        <a:ea typeface="微软雅黑" panose="020B0503020204020204" pitchFamily="34" charset="-122"/>
                      </a:rPr>
                      <m:t>𝑓</m:t>
                    </m:r>
                    <m:r>
                      <a:rPr lang="en-US" altLang="zh-CN" b="1">
                        <a:solidFill>
                          <a:prstClr val="black"/>
                        </a:solidFill>
                        <a:latin typeface="Cambria Math" panose="02040503050406030204" pitchFamily="18" charset="0"/>
                        <a:ea typeface="微软雅黑" panose="020B0503020204020204" pitchFamily="34" charset="-122"/>
                      </a:rPr>
                      <m:t>)=1</m:t>
                    </m:r>
                  </m:oMath>
                </a14:m>
                <a:r>
                  <a:rPr lang="zh-CN" altLang="zh-CN" b="1" dirty="0">
                    <a:solidFill>
                      <a:prstClr val="black"/>
                    </a:solidFill>
                    <a:latin typeface="Times New Roman" panose="02020603050405020304" pitchFamily="18" charset="0"/>
                    <a:ea typeface="微软雅黑" panose="020B0503020204020204" pitchFamily="34" charset="-122"/>
                  </a:rPr>
                  <a:t>，信号不受衰减的影响，可以通过；</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𝑓</m:t>
                    </m:r>
                  </m:oMath>
                </a14:m>
                <a:r>
                  <a:rPr lang="zh-CN" altLang="zh-CN" b="1" dirty="0">
                    <a:solidFill>
                      <a:prstClr val="black"/>
                    </a:solidFill>
                    <a:latin typeface="Times New Roman" panose="02020603050405020304" pitchFamily="18" charset="0"/>
                    <a:ea typeface="微软雅黑" panose="020B0503020204020204" pitchFamily="34" charset="-122"/>
                  </a:rPr>
                  <a:t>很大时，</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𝐴</m:t>
                    </m:r>
                    <m:r>
                      <a:rPr lang="en-US" altLang="zh-CN" b="1">
                        <a:solidFill>
                          <a:prstClr val="black"/>
                        </a:solidFill>
                        <a:latin typeface="Cambria Math" panose="02040503050406030204" pitchFamily="18" charset="0"/>
                        <a:ea typeface="微软雅黑" panose="020B0503020204020204" pitchFamily="34" charset="-122"/>
                      </a:rPr>
                      <m:t>(</m:t>
                    </m:r>
                    <m:r>
                      <a:rPr lang="en-US" altLang="zh-CN" b="1">
                        <a:solidFill>
                          <a:prstClr val="black"/>
                        </a:solidFill>
                        <a:latin typeface="Cambria Math" panose="02040503050406030204" pitchFamily="18" charset="0"/>
                        <a:ea typeface="微软雅黑" panose="020B0503020204020204" pitchFamily="34" charset="-122"/>
                      </a:rPr>
                      <m:t>𝑓</m:t>
                    </m:r>
                    <m:r>
                      <a:rPr lang="en-US" altLang="zh-CN" b="1">
                        <a:solidFill>
                          <a:prstClr val="black"/>
                        </a:solidFill>
                        <a:latin typeface="Cambria Math" panose="02040503050406030204" pitchFamily="18" charset="0"/>
                        <a:ea typeface="微软雅黑" panose="020B0503020204020204" pitchFamily="34" charset="-122"/>
                      </a:rPr>
                      <m:t>)=0</m:t>
                    </m:r>
                  </m:oMath>
                </a14:m>
                <a:r>
                  <a:rPr lang="zh-CN" altLang="zh-CN" b="1" dirty="0">
                    <a:solidFill>
                      <a:prstClr val="black"/>
                    </a:solidFill>
                    <a:latin typeface="Times New Roman" panose="02020603050405020304" pitchFamily="18" charset="0"/>
                    <a:ea typeface="微软雅黑" panose="020B0503020204020204" pitchFamily="34" charset="-122"/>
                  </a:rPr>
                  <a:t>，信号完全被阻挡，不能通过。</a:t>
                </a:r>
              </a:p>
            </p:txBody>
          </p:sp>
        </mc:Choice>
        <mc:Fallback xmlns="">
          <p:sp>
            <p:nvSpPr>
              <p:cNvPr id="17" name="矩形 16"/>
              <p:cNvSpPr>
                <a:spLocks noRot="1" noChangeAspect="1" noMove="1" noResize="1" noEditPoints="1" noAdjustHandles="1" noChangeArrowheads="1" noChangeShapeType="1" noTextEdit="1"/>
              </p:cNvSpPr>
              <p:nvPr/>
            </p:nvSpPr>
            <p:spPr>
              <a:xfrm>
                <a:off x="4680012" y="3602306"/>
                <a:ext cx="4328230" cy="1311128"/>
              </a:xfrm>
              <a:prstGeom prst="rect">
                <a:avLst/>
              </a:prstGeom>
              <a:blipFill>
                <a:blip r:embed="rId10"/>
                <a:stretch>
                  <a:fillRect l="-986" t="-2326" b="-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7993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246402"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4.3.4 RC</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有源滤波电路</a:t>
            </a:r>
          </a:p>
        </p:txBody>
      </p:sp>
      <p:sp>
        <p:nvSpPr>
          <p:cNvPr id="12" name="矩形 11"/>
          <p:cNvSpPr/>
          <p:nvPr/>
        </p:nvSpPr>
        <p:spPr>
          <a:xfrm>
            <a:off x="243770" y="1004423"/>
            <a:ext cx="8671630" cy="313932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rPr>
              <a:t>RC</a:t>
            </a:r>
            <a:r>
              <a:rPr lang="zh-CN" altLang="en-US" b="1" dirty="0">
                <a:solidFill>
                  <a:prstClr val="black"/>
                </a:solidFill>
                <a:latin typeface="Times New Roman" panose="02020603050405020304" pitchFamily="18" charset="0"/>
                <a:ea typeface="微软雅黑" panose="020B0503020204020204" pitchFamily="34" charset="-122"/>
              </a:rPr>
              <a:t>有源滤波器由</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集成运算放大器</a:t>
            </a:r>
            <a:r>
              <a:rPr lang="zh-CN" altLang="en-US" b="1" dirty="0">
                <a:solidFill>
                  <a:prstClr val="black"/>
                </a:solidFill>
                <a:latin typeface="Times New Roman" panose="02020603050405020304" pitchFamily="18" charset="0"/>
                <a:ea typeface="微软雅黑" panose="020B0503020204020204" pitchFamily="34" charset="-122"/>
              </a:rPr>
              <a:t>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利用有源器件的</a:t>
            </a:r>
            <a:r>
              <a:rPr lang="zh-CN" altLang="en-US" b="1" dirty="0">
                <a:solidFill>
                  <a:srgbClr val="FF0000"/>
                </a:solidFill>
                <a:latin typeface="Times New Roman" panose="02020603050405020304" pitchFamily="18" charset="0"/>
                <a:ea typeface="微软雅黑" panose="020B0503020204020204" pitchFamily="34" charset="-122"/>
              </a:rPr>
              <a:t>放大</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隔</a:t>
            </a:r>
            <a:r>
              <a:rPr lang="zh-CN" altLang="en-US" b="1" dirty="0">
                <a:solidFill>
                  <a:prstClr val="black"/>
                </a:solidFill>
                <a:latin typeface="Times New Roman" panose="02020603050405020304" pitchFamily="18" charset="0"/>
                <a:ea typeface="微软雅黑" panose="020B0503020204020204" pitchFamily="34" charset="-122"/>
              </a:rPr>
              <a:t>离作用，</a:t>
            </a:r>
            <a:r>
              <a:rPr lang="en-US" altLang="zh-CN" b="1" dirty="0">
                <a:solidFill>
                  <a:prstClr val="black"/>
                </a:solidFill>
                <a:latin typeface="Times New Roman" panose="02020603050405020304" pitchFamily="18" charset="0"/>
                <a:ea typeface="微软雅黑" panose="020B0503020204020204" pitchFamily="34" charset="-122"/>
              </a:rPr>
              <a:t>RC</a:t>
            </a:r>
            <a:r>
              <a:rPr lang="zh-CN" altLang="en-US" b="1" dirty="0">
                <a:solidFill>
                  <a:prstClr val="black"/>
                </a:solidFill>
                <a:latin typeface="Times New Roman" panose="02020603050405020304" pitchFamily="18" charset="0"/>
                <a:ea typeface="微软雅黑" panose="020B0503020204020204" pitchFamily="34" charset="-122"/>
              </a:rPr>
              <a:t>有源滤波器在通带内有一定的增益和</a:t>
            </a:r>
            <a:r>
              <a:rPr lang="zh-CN" altLang="en-US" b="1" dirty="0">
                <a:solidFill>
                  <a:srgbClr val="FF0000"/>
                </a:solidFill>
                <a:latin typeface="Times New Roman" panose="02020603050405020304" pitchFamily="18" charset="0"/>
                <a:ea typeface="微软雅黑" panose="020B0503020204020204" pitchFamily="34" charset="-122"/>
              </a:rPr>
              <a:t>很强的带负载能力</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该滤波器的频率响应特性为：</a:t>
            </a:r>
            <a:endParaRPr lang="en-US" altLang="zh-CN" b="1" dirty="0">
              <a:solidFill>
                <a:prstClr val="black"/>
              </a:solidFill>
              <a:latin typeface="Times New Roman" panose="02020603050405020304" pitchFamily="18" charset="0"/>
              <a:ea typeface="微软雅黑" panose="020B0503020204020204" pitchFamily="34" charset="-122"/>
            </a:endParaRPr>
          </a:p>
        </p:txBody>
      </p:sp>
      <p:pic>
        <p:nvPicPr>
          <p:cNvPr id="15" name="图片 14"/>
          <p:cNvPicPr/>
          <p:nvPr/>
        </p:nvPicPr>
        <p:blipFill>
          <a:blip r:embed="rId3"/>
          <a:stretch>
            <a:fillRect/>
          </a:stretch>
        </p:blipFill>
        <p:spPr>
          <a:xfrm>
            <a:off x="2051720" y="1815666"/>
            <a:ext cx="2304256" cy="1860208"/>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249534" y="2284105"/>
                <a:ext cx="2772308" cy="923330"/>
              </a:xfrm>
              <a:prstGeom prst="rect">
                <a:avLst/>
              </a:prstGeom>
            </p:spPr>
            <p:txBody>
              <a:bodyPr wrap="square">
                <a:spAutoFit/>
              </a:bodyPr>
              <a:lstStyle/>
              <a:p>
                <a:pPr algn="just"/>
                <a:r>
                  <a:rPr lang="zh-CN" altLang="zh-CN" b="1" dirty="0">
                    <a:solidFill>
                      <a:prstClr val="black"/>
                    </a:solidFill>
                    <a:latin typeface="Times New Roman" panose="02020603050405020304" pitchFamily="18" charset="0"/>
                    <a:ea typeface="微软雅黑" panose="020B0503020204020204" pitchFamily="34" charset="-122"/>
                  </a:rPr>
                  <a:t>集成运算放大器位于</a:t>
                </a:r>
                <a:r>
                  <a:rPr lang="en-US" altLang="zh-CN" b="1" dirty="0">
                    <a:solidFill>
                      <a:prstClr val="black"/>
                    </a:solidFill>
                    <a:latin typeface="Times New Roman" panose="02020603050405020304" pitchFamily="18" charset="0"/>
                    <a:ea typeface="微软雅黑" panose="020B0503020204020204" pitchFamily="34" charset="-122"/>
                  </a:rPr>
                  <a:t>RC</a:t>
                </a:r>
                <a:r>
                  <a:rPr lang="zh-CN" altLang="zh-CN" b="1" dirty="0">
                    <a:solidFill>
                      <a:prstClr val="black"/>
                    </a:solidFill>
                    <a:latin typeface="Times New Roman" panose="02020603050405020304" pitchFamily="18" charset="0"/>
                    <a:ea typeface="微软雅黑" panose="020B0503020204020204" pitchFamily="34" charset="-122"/>
                  </a:rPr>
                  <a:t>滤波器和负载</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𝐿</m:t>
                        </m:r>
                      </m:sub>
                    </m:sSub>
                  </m:oMath>
                </a14:m>
                <a:r>
                  <a:rPr lang="zh-CN" altLang="zh-CN" b="1" dirty="0">
                    <a:solidFill>
                      <a:prstClr val="black"/>
                    </a:solidFill>
                    <a:latin typeface="Times New Roman" panose="02020603050405020304" pitchFamily="18" charset="0"/>
                    <a:ea typeface="微软雅黑" panose="020B0503020204020204" pitchFamily="34" charset="-122"/>
                  </a:rPr>
                  <a:t>之间，起到信号放大和隔离的作用</a:t>
                </a: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5249534" y="2284105"/>
                <a:ext cx="2772308" cy="923330"/>
              </a:xfrm>
              <a:prstGeom prst="rect">
                <a:avLst/>
              </a:prstGeom>
              <a:blipFill>
                <a:blip r:embed="rId4"/>
                <a:stretch>
                  <a:fillRect l="-1758" t="-3974" r="-1978"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ular Callout 6"/>
              <p:cNvSpPr/>
              <p:nvPr/>
            </p:nvSpPr>
            <p:spPr bwMode="auto">
              <a:xfrm>
                <a:off x="5971688" y="4326291"/>
                <a:ext cx="2050154" cy="576430"/>
              </a:xfrm>
              <a:prstGeom prst="wedgeRectCallout">
                <a:avLst>
                  <a:gd name="adj1" fmla="val -99638"/>
                  <a:gd name="adj2" fmla="val 1670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滤波器的固有角频率，</a:t>
                </a:r>
                <a14:m>
                  <m:oMath xmlns:m="http://schemas.openxmlformats.org/officeDocument/2006/math">
                    <m:sSub>
                      <m:sSubPr>
                        <m:ctrlPr>
                          <a:rPr lang="zh-CN"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𝝎</m:t>
                        </m:r>
                      </m:e>
                      <m:sub>
                        <m:r>
                          <a:rPr lang="en-US" altLang="zh-CN" b="1" i="1">
                            <a:solidFill>
                              <a:schemeClr val="tx1"/>
                            </a:solidFill>
                            <a:latin typeface="Cambria Math" panose="02040503050406030204" pitchFamily="18" charset="0"/>
                          </a:rPr>
                          <m:t>𝟎</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𝑹𝑪</m:t>
                    </m:r>
                  </m:oMath>
                </a14:m>
                <a:endParaRPr lang="en-US" b="1" i="1" dirty="0">
                  <a:solidFill>
                    <a:schemeClr val="tx1"/>
                  </a:solidFill>
                  <a:latin typeface="Cambria Math" panose="02040503050406030204" pitchFamily="18" charset="0"/>
                </a:endParaRPr>
              </a:p>
            </p:txBody>
          </p:sp>
        </mc:Choice>
        <mc:Fallback xmlns="">
          <p:sp>
            <p:nvSpPr>
              <p:cNvPr id="18" name="Rectangular Callout 6"/>
              <p:cNvSpPr>
                <a:spLocks noRot="1" noChangeAspect="1" noMove="1" noResize="1" noEditPoints="1" noAdjustHandles="1" noChangeArrowheads="1" noChangeShapeType="1" noTextEdit="1"/>
              </p:cNvSpPr>
              <p:nvPr/>
            </p:nvSpPr>
            <p:spPr bwMode="auto">
              <a:xfrm>
                <a:off x="5971688" y="4326291"/>
                <a:ext cx="2050154" cy="576430"/>
              </a:xfrm>
              <a:prstGeom prst="wedgeRectCallout">
                <a:avLst>
                  <a:gd name="adj1" fmla="val -99638"/>
                  <a:gd name="adj2" fmla="val 16700"/>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167844" y="3985300"/>
                <a:ext cx="2803844" cy="851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𝑨</m:t>
                      </m:r>
                      <m:r>
                        <a:rPr lang="zh-CN" altLang="en-US" b="1" i="0">
                          <a:latin typeface="Cambria Math" panose="02040503050406030204" pitchFamily="18" charset="0"/>
                        </a:rPr>
                        <m:t>(</m:t>
                      </m:r>
                      <m:r>
                        <a:rPr lang="zh-CN" altLang="en-US" b="1" i="1">
                          <a:latin typeface="Cambria Math" panose="02040503050406030204" pitchFamily="18" charset="0"/>
                        </a:rPr>
                        <m:t>𝝎</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0">
                              <a:latin typeface="Cambria Math" panose="02040503050406030204" pitchFamily="18" charset="0"/>
                            </a:rPr>
                            <m:t>𝐣</m:t>
                          </m:r>
                          <m:f>
                            <m:fPr>
                              <m:ctrlPr>
                                <a:rPr lang="zh-CN" altLang="en-US" b="1" i="1">
                                  <a:latin typeface="Cambria Math" panose="02040503050406030204" pitchFamily="18" charset="0"/>
                                </a:rPr>
                              </m:ctrlPr>
                            </m:fPr>
                            <m:num>
                              <m:r>
                                <a:rPr lang="zh-CN" altLang="en-US" b="1" i="1">
                                  <a:latin typeface="Cambria Math" panose="02040503050406030204" pitchFamily="18" charset="0"/>
                                </a:rPr>
                                <m:t>𝝎</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𝝎</m:t>
                                  </m:r>
                                </m:e>
                                <m:sub>
                                  <m:r>
                                    <a:rPr lang="zh-CN" altLang="en-US" b="1" i="0">
                                      <a:latin typeface="Cambria Math" panose="02040503050406030204" pitchFamily="18" charset="0"/>
                                    </a:rPr>
                                    <m:t>𝟎</m:t>
                                  </m:r>
                                </m:sub>
                              </m:sSub>
                            </m:den>
                          </m:f>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𝒇</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en-US" altLang="zh-CN" b="1" i="1">
                          <a:latin typeface="Cambria Math" panose="02040503050406030204" pitchFamily="18" charset="0"/>
                        </a:rPr>
                        <m:t>)</m:t>
                      </m:r>
                    </m:oMath>
                  </m:oMathPara>
                </a14:m>
                <a:endParaRPr lang="zh-CN" altLang="en-US" b="1" dirty="0"/>
              </a:p>
            </p:txBody>
          </p:sp>
        </mc:Choice>
        <mc:Fallback xmlns="">
          <p:sp>
            <p:nvSpPr>
              <p:cNvPr id="16" name="矩形 15"/>
              <p:cNvSpPr>
                <a:spLocks noRot="1" noChangeAspect="1" noMove="1" noResize="1" noEditPoints="1" noAdjustHandles="1" noChangeArrowheads="1" noChangeShapeType="1" noTextEdit="1"/>
              </p:cNvSpPr>
              <p:nvPr/>
            </p:nvSpPr>
            <p:spPr>
              <a:xfrm>
                <a:off x="3167844" y="3985300"/>
                <a:ext cx="2803844" cy="85106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2472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06497" y="131882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63772" y="1376021"/>
            <a:ext cx="288572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4.4.1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电压</a:t>
            </a: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电流变换</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21597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信号变换</a:t>
            </a:r>
          </a:p>
        </p:txBody>
      </p:sp>
      <p:sp>
        <p:nvSpPr>
          <p:cNvPr id="8" name="七角星 7"/>
          <p:cNvSpPr/>
          <p:nvPr/>
        </p:nvSpPr>
        <p:spPr>
          <a:xfrm>
            <a:off x="2511644" y="2886285"/>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2943484"/>
            <a:ext cx="288572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4.4.2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电压</a:t>
            </a: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频率变换</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540033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电流变换</a:t>
            </a:r>
          </a:p>
        </p:txBody>
      </p:sp>
      <p:sp>
        <p:nvSpPr>
          <p:cNvPr id="10" name="矩形 9"/>
          <p:cNvSpPr/>
          <p:nvPr/>
        </p:nvSpPr>
        <p:spPr>
          <a:xfrm>
            <a:off x="243770" y="1004423"/>
            <a:ext cx="8671630" cy="165737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a:t>
            </a:r>
            <a:r>
              <a:rPr lang="zh-CN" altLang="en-US" b="1" dirty="0">
                <a:solidFill>
                  <a:srgbClr val="FF0000"/>
                </a:solidFill>
                <a:latin typeface="Times New Roman" panose="02020603050405020304" pitchFamily="18" charset="0"/>
                <a:ea typeface="微软雅黑" panose="020B0503020204020204" pitchFamily="34" charset="-122"/>
              </a:rPr>
              <a:t>减小</a:t>
            </a:r>
            <a:r>
              <a:rPr lang="zh-CN" altLang="en-US" b="1" dirty="0">
                <a:solidFill>
                  <a:prstClr val="black"/>
                </a:solidFill>
                <a:latin typeface="Times New Roman" panose="02020603050405020304" pitchFamily="18" charset="0"/>
                <a:ea typeface="微软雅黑" panose="020B0503020204020204" pitchFamily="34" charset="-122"/>
              </a:rPr>
              <a:t>长线传输过程中线路</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和负载电阻变化的</a:t>
            </a:r>
            <a:r>
              <a:rPr lang="zh-CN" altLang="en-US" b="1" dirty="0">
                <a:solidFill>
                  <a:srgbClr val="FF0000"/>
                </a:solidFill>
                <a:latin typeface="Times New Roman" panose="02020603050405020304" pitchFamily="18" charset="0"/>
                <a:ea typeface="微软雅黑" panose="020B0503020204020204" pitchFamily="34" charset="-122"/>
              </a:rPr>
              <a:t>影响</a:t>
            </a:r>
            <a:r>
              <a:rPr lang="zh-CN" altLang="en-US" b="1" dirty="0">
                <a:solidFill>
                  <a:prstClr val="black"/>
                </a:solidFill>
                <a:latin typeface="Times New Roman" panose="02020603050405020304" pitchFamily="18" charset="0"/>
                <a:ea typeface="微软雅黑" panose="020B0503020204020204" pitchFamily="34" charset="-122"/>
              </a:rPr>
              <a:t>，通常采用</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传输的形式；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因此，需要进行</a:t>
            </a:r>
            <a:r>
              <a:rPr lang="zh-CN" altLang="en-US" b="1" dirty="0">
                <a:solidFill>
                  <a:srgbClr val="FF0000"/>
                </a:solidFill>
                <a:latin typeface="Times New Roman" panose="02020603050405020304" pitchFamily="18" charset="0"/>
                <a:ea typeface="微软雅黑" panose="020B0503020204020204" pitchFamily="34" charset="-122"/>
              </a:rPr>
              <a:t>电压</a:t>
            </a:r>
            <a:r>
              <a:rPr lang="en-US" altLang="zh-CN" b="1" dirty="0">
                <a:solidFill>
                  <a:srgbClr val="FF0000"/>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变换，以将</a:t>
            </a:r>
            <a:r>
              <a:rPr lang="zh-CN" altLang="en-US" b="1" dirty="0">
                <a:solidFill>
                  <a:srgbClr val="FF0000"/>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信号</a:t>
            </a:r>
            <a:r>
              <a:rPr lang="zh-CN" altLang="en-US" b="1" dirty="0">
                <a:solidFill>
                  <a:srgbClr val="FF0000"/>
                </a:solidFill>
                <a:latin typeface="Times New Roman" panose="02020603050405020304" pitchFamily="18" charset="0"/>
                <a:ea typeface="微软雅黑" panose="020B0503020204020204" pitchFamily="34" charset="-122"/>
              </a:rPr>
              <a:t>转换</a:t>
            </a:r>
            <a:r>
              <a:rPr lang="zh-CN" altLang="en-US" b="1" dirty="0">
                <a:solidFill>
                  <a:prstClr val="black"/>
                </a:solidFill>
                <a:latin typeface="Times New Roman" panose="02020603050405020304" pitchFamily="18" charset="0"/>
                <a:ea typeface="微软雅黑" panose="020B0503020204020204" pitchFamily="34" charset="-122"/>
              </a:rPr>
              <a:t>为</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目前国际标准的信号制式是</a:t>
            </a:r>
            <a:r>
              <a:rPr lang="en-US" altLang="zh-CN" b="1" dirty="0">
                <a:solidFill>
                  <a:srgbClr val="FF0000"/>
                </a:solidFill>
                <a:latin typeface="Times New Roman" panose="02020603050405020304" pitchFamily="18" charset="0"/>
                <a:ea typeface="微软雅黑" panose="020B0503020204020204" pitchFamily="34" charset="-122"/>
              </a:rPr>
              <a:t>4~20mA</a:t>
            </a:r>
            <a:r>
              <a:rPr lang="zh-CN" altLang="en-US" b="1" dirty="0">
                <a:solidFill>
                  <a:prstClr val="black"/>
                </a:solidFill>
                <a:latin typeface="Times New Roman" panose="02020603050405020304" pitchFamily="18" charset="0"/>
                <a:ea typeface="微软雅黑" panose="020B0503020204020204" pitchFamily="34" charset="-122"/>
              </a:rPr>
              <a:t>输出，这意味着在量程范围内，</a:t>
            </a:r>
            <a:r>
              <a:rPr lang="zh-CN" altLang="en-US" b="1" dirty="0">
                <a:solidFill>
                  <a:srgbClr val="FF0000"/>
                </a:solidFill>
                <a:latin typeface="Times New Roman" panose="02020603050405020304" pitchFamily="18" charset="0"/>
                <a:ea typeface="微软雅黑" panose="020B0503020204020204" pitchFamily="34" charset="-122"/>
              </a:rPr>
              <a:t>被测量</a:t>
            </a:r>
            <a:r>
              <a:rPr lang="zh-CN" altLang="en-US" b="1" dirty="0">
                <a:solidFill>
                  <a:prstClr val="black"/>
                </a:solidFill>
                <a:latin typeface="Times New Roman" panose="02020603050405020304" pitchFamily="18" charset="0"/>
                <a:ea typeface="微软雅黑" panose="020B0503020204020204" pitchFamily="34" charset="-122"/>
              </a:rPr>
              <a:t>的最</a:t>
            </a:r>
            <a:r>
              <a:rPr lang="zh-CN" altLang="en-US" b="1" dirty="0">
                <a:solidFill>
                  <a:srgbClr val="FF0000"/>
                </a:solidFill>
                <a:latin typeface="Times New Roman" panose="02020603050405020304" pitchFamily="18" charset="0"/>
                <a:ea typeface="微软雅黑" panose="020B0503020204020204" pitchFamily="34" charset="-122"/>
              </a:rPr>
              <a:t>小</a:t>
            </a:r>
            <a:r>
              <a:rPr lang="zh-CN" altLang="en-US" b="1" dirty="0">
                <a:solidFill>
                  <a:prstClr val="black"/>
                </a:solidFill>
                <a:latin typeface="Times New Roman" panose="02020603050405020304" pitchFamily="18" charset="0"/>
                <a:ea typeface="微软雅黑" panose="020B0503020204020204" pitchFamily="34" charset="-122"/>
              </a:rPr>
              <a:t>值和最</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值分别对应</a:t>
            </a:r>
            <a:r>
              <a:rPr lang="en-US" altLang="zh-CN" b="1" dirty="0">
                <a:solidFill>
                  <a:srgbClr val="FF0000"/>
                </a:solidFill>
                <a:latin typeface="Times New Roman" panose="02020603050405020304" pitchFamily="18" charset="0"/>
                <a:ea typeface="微软雅黑" panose="020B0503020204020204" pitchFamily="34" charset="-122"/>
              </a:rPr>
              <a:t>4mA</a:t>
            </a:r>
            <a:r>
              <a:rPr lang="zh-CN" altLang="en-US" b="1" dirty="0">
                <a:solidFill>
                  <a:prstClr val="black"/>
                </a:solidFill>
                <a:latin typeface="Times New Roman" panose="02020603050405020304" pitchFamily="18" charset="0"/>
                <a:ea typeface="微软雅黑" panose="020B0503020204020204" pitchFamily="34" charset="-122"/>
              </a:rPr>
              <a:t>和</a:t>
            </a:r>
            <a:r>
              <a:rPr lang="en-US" altLang="zh-CN" b="1" dirty="0">
                <a:solidFill>
                  <a:srgbClr val="FF0000"/>
                </a:solidFill>
                <a:latin typeface="Times New Roman" panose="02020603050405020304" pitchFamily="18" charset="0"/>
                <a:ea typeface="微软雅黑" panose="020B0503020204020204" pitchFamily="34" charset="-122"/>
              </a:rPr>
              <a:t>20mA</a:t>
            </a:r>
            <a:r>
              <a:rPr lang="zh-CN" altLang="en-US" b="1" dirty="0">
                <a:solidFill>
                  <a:prstClr val="black"/>
                </a:solidFill>
                <a:latin typeface="Times New Roman" panose="02020603050405020304" pitchFamily="18" charset="0"/>
                <a:ea typeface="微软雅黑" panose="020B0503020204020204" pitchFamily="34" charset="-122"/>
              </a:rPr>
              <a:t>的输出。</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57975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电流变换</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6004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负载浮置的电压</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电流转换电路</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p:nvPr/>
        </p:nvPicPr>
        <p:blipFill>
          <a:blip r:embed="rId3"/>
          <a:stretch>
            <a:fillRect/>
          </a:stretch>
        </p:blipFill>
        <p:spPr>
          <a:xfrm>
            <a:off x="4788024" y="1959682"/>
            <a:ext cx="3924436" cy="2049202"/>
          </a:xfrm>
          <a:prstGeom prst="rect">
            <a:avLst/>
          </a:prstGeom>
        </p:spPr>
      </p:pic>
      <p:sp>
        <p:nvSpPr>
          <p:cNvPr id="2" name="矩形 1"/>
          <p:cNvSpPr/>
          <p:nvPr/>
        </p:nvSpPr>
        <p:spPr>
          <a:xfrm>
            <a:off x="5279200" y="3942823"/>
            <a:ext cx="2942084" cy="800219"/>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负载浮置的电压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电流转换电路</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一个负载接在输出端的反向运算放大器电路</a:t>
            </a:r>
          </a:p>
        </p:txBody>
      </p:sp>
      <mc:AlternateContent xmlns:mc="http://schemas.openxmlformats.org/markup-compatibility/2006" xmlns:a14="http://schemas.microsoft.com/office/drawing/2010/main">
        <mc:Choice Requires="a14">
          <p:sp>
            <p:nvSpPr>
              <p:cNvPr id="11" name="矩形 10"/>
              <p:cNvSpPr/>
              <p:nvPr/>
            </p:nvSpPr>
            <p:spPr>
              <a:xfrm>
                <a:off x="241757" y="1887674"/>
                <a:ext cx="4330172" cy="292445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solidFill>
                      <a:schemeClr val="tx1"/>
                    </a:solidFill>
                    <a:latin typeface="Times New Roman" panose="02020603050405020304" pitchFamily="18" charset="0"/>
                    <a:ea typeface="微软雅黑" panose="020B0503020204020204" pitchFamily="34" charset="-122"/>
                  </a:rPr>
                  <a:t>由图可知，</a:t>
                </a:r>
                <a14:m>
                  <m:oMath xmlns:m="http://schemas.openxmlformats.org/officeDocument/2006/math">
                    <m:sSub>
                      <m:sSubPr>
                        <m:ctrlPr>
                          <a:rPr lang="zh-CN" altLang="zh-CN" sz="1600" b="1" i="1" smtClean="0">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𝟏</m:t>
                        </m:r>
                      </m:sub>
                    </m:sSub>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𝟐</m:t>
                        </m:r>
                      </m:sub>
                    </m:sSub>
                    <m:r>
                      <a:rPr lang="en-US" altLang="zh-CN" sz="1600" b="1">
                        <a:solidFill>
                          <a:schemeClr val="tx1"/>
                        </a:solidFill>
                        <a:latin typeface="Cambria Math" panose="02040503050406030204" pitchFamily="18" charset="0"/>
                        <a:ea typeface="微软雅黑" panose="020B0503020204020204" pitchFamily="34" charset="-122"/>
                      </a:rPr>
                      <m:t>=</m:t>
                    </m:r>
                    <m:f>
                      <m:fPr>
                        <m:ctrlPr>
                          <a:rPr lang="zh-CN" altLang="zh-CN" sz="1600" b="1" i="1">
                            <a:solidFill>
                              <a:schemeClr val="tx1"/>
                            </a:solidFill>
                            <a:latin typeface="Cambria Math" panose="02040503050406030204" pitchFamily="18" charset="0"/>
                            <a:ea typeface="微软雅黑" panose="020B0503020204020204" pitchFamily="34" charset="-122"/>
                          </a:rPr>
                        </m:ctrlPr>
                      </m:fPr>
                      <m:num>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𝒖</m:t>
                            </m:r>
                          </m:e>
                          <m:sub>
                            <m:r>
                              <a:rPr lang="en-US" altLang="zh-CN" sz="1600" b="1" i="1">
                                <a:solidFill>
                                  <a:schemeClr val="tx1"/>
                                </a:solidFill>
                                <a:latin typeface="Cambria Math" panose="02040503050406030204" pitchFamily="18" charset="0"/>
                                <a:ea typeface="微软雅黑" panose="020B0503020204020204" pitchFamily="34" charset="-122"/>
                              </a:rPr>
                              <m:t>𝒊</m:t>
                            </m:r>
                          </m:sub>
                        </m:sSub>
                      </m:num>
                      <m:den>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𝒊</m:t>
                            </m:r>
                          </m:sub>
                        </m:sSub>
                      </m:den>
                    </m:f>
                  </m:oMath>
                </a14:m>
                <a:r>
                  <a:rPr lang="zh-CN" altLang="zh-CN" sz="1600" b="1" dirty="0">
                    <a:solidFill>
                      <a:schemeClr val="tx1"/>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𝟑</m:t>
                        </m:r>
                      </m:sub>
                    </m:sSub>
                    <m:r>
                      <a:rPr lang="en-US" altLang="zh-CN" sz="1600" b="1">
                        <a:solidFill>
                          <a:schemeClr val="tx1"/>
                        </a:solidFill>
                        <a:latin typeface="Cambria Math" panose="02040503050406030204" pitchFamily="18" charset="0"/>
                        <a:ea typeface="微软雅黑" panose="020B0503020204020204" pitchFamily="34" charset="-122"/>
                      </a:rPr>
                      <m:t>=</m:t>
                    </m:r>
                    <m:f>
                      <m:fPr>
                        <m:ctrlPr>
                          <a:rPr lang="zh-CN" altLang="zh-CN" sz="1600" b="1" i="1">
                            <a:solidFill>
                              <a:schemeClr val="tx1"/>
                            </a:solidFill>
                            <a:latin typeface="Cambria Math" panose="02040503050406030204" pitchFamily="18" charset="0"/>
                            <a:ea typeface="微软雅黑" panose="020B0503020204020204" pitchFamily="34" charset="-122"/>
                          </a:rPr>
                        </m:ctrlPr>
                      </m:fPr>
                      <m:num>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𝒖</m:t>
                            </m:r>
                          </m:e>
                          <m:sub>
                            <m:r>
                              <a:rPr lang="en-US" altLang="zh-CN" sz="1600" b="1" i="1">
                                <a:solidFill>
                                  <a:schemeClr val="tx1"/>
                                </a:solidFill>
                                <a:latin typeface="Cambria Math" panose="02040503050406030204" pitchFamily="18" charset="0"/>
                                <a:ea typeface="微软雅黑" panose="020B0503020204020204" pitchFamily="34" charset="-122"/>
                              </a:rPr>
                              <m:t>𝟎</m:t>
                            </m:r>
                          </m:sub>
                        </m:sSub>
                      </m:num>
                      <m:den>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𝟑</m:t>
                            </m:r>
                          </m:sub>
                        </m:sSub>
                      </m:den>
                    </m:f>
                  </m:oMath>
                </a14:m>
                <a:r>
                  <a:rPr lang="zh-CN" altLang="zh-CN" sz="1600" b="1" dirty="0">
                    <a:solidFill>
                      <a:schemeClr val="tx1"/>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𝒖</m:t>
                        </m:r>
                      </m:e>
                      <m:sub>
                        <m:r>
                          <a:rPr lang="en-US" altLang="zh-CN" sz="1600" b="1" i="1">
                            <a:solidFill>
                              <a:schemeClr val="tx1"/>
                            </a:solidFill>
                            <a:latin typeface="Cambria Math" panose="02040503050406030204" pitchFamily="18" charset="0"/>
                            <a:ea typeface="微软雅黑" panose="020B0503020204020204" pitchFamily="34" charset="-122"/>
                          </a:rPr>
                          <m:t>𝟎</m:t>
                        </m:r>
                      </m:sub>
                    </m:sSub>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𝟐</m:t>
                        </m:r>
                      </m:sub>
                    </m:sSub>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𝟐</m:t>
                        </m:r>
                      </m:sub>
                    </m:sSub>
                  </m:oMath>
                </a14:m>
                <a:r>
                  <a:rPr lang="zh-CN" altLang="zh-CN" sz="1600" b="1" dirty="0">
                    <a:solidFill>
                      <a:schemeClr val="tx1"/>
                    </a:solidFill>
                    <a:latin typeface="Times New Roman" panose="02020603050405020304" pitchFamily="18" charset="0"/>
                    <a:ea typeface="微软雅黑" panose="020B0503020204020204" pitchFamily="34" charset="-122"/>
                  </a:rPr>
                  <a:t>，则：</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solidFill>
                    <a:schemeClr val="tx1"/>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latin typeface="Times New Roman" panose="02020603050405020304" pitchFamily="18" charset="0"/>
                    <a:ea typeface="微软雅黑" panose="020B0503020204020204" pitchFamily="34" charset="-122"/>
                  </a:rPr>
                  <a:t>负载电流由输入电压</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𝒊</m:t>
                        </m:r>
                      </m:sub>
                    </m:sSub>
                  </m:oMath>
                </a14:m>
                <a:r>
                  <a:rPr lang="zh-CN" altLang="en-US" sz="1600" b="1" dirty="0">
                    <a:latin typeface="Times New Roman" panose="02020603050405020304" pitchFamily="18" charset="0"/>
                    <a:ea typeface="微软雅黑" panose="020B0503020204020204" pitchFamily="34" charset="-122"/>
                  </a:rPr>
                  <a:t>和运算放大器的输出电压</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𝟎</m:t>
                        </m:r>
                      </m:sub>
                    </m:sSub>
                  </m:oMath>
                </a14:m>
                <a:r>
                  <a:rPr lang="zh-CN" altLang="en-US" sz="1600" b="1" dirty="0">
                    <a:latin typeface="Times New Roman" panose="02020603050405020304" pitchFamily="18" charset="0"/>
                    <a:ea typeface="微软雅黑" panose="020B0503020204020204" pitchFamily="34" charset="-122"/>
                  </a:rPr>
                  <a:t>共同决定，可以通过调整电阻的大小来调节负载电流；</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latin typeface="Times New Roman" panose="02020603050405020304" pitchFamily="18" charset="0"/>
                    <a:ea typeface="微软雅黑" panose="020B0503020204020204" pitchFamily="34" charset="-122"/>
                  </a:rPr>
                  <a:t>负载电流受到运算放大器带载能力的限制，一般在数毫安以下。</a:t>
                </a:r>
                <a:endParaRPr lang="en-US" altLang="zh-CN" sz="1600"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41757" y="1887674"/>
                <a:ext cx="4330172" cy="2924455"/>
              </a:xfrm>
              <a:prstGeom prst="rect">
                <a:avLst/>
              </a:prstGeom>
              <a:blipFill>
                <a:blip r:embed="rId4"/>
                <a:stretch>
                  <a:fillRect l="-563" b="-12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65743" y="2679762"/>
                <a:ext cx="2882199"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den>
                      </m:f>
                      <m:r>
                        <a:rPr lang="en-US" altLang="zh-CN" b="1" i="1">
                          <a:latin typeface="Cambria Math" panose="02040503050406030204" pitchFamily="18" charset="0"/>
                        </a:rPr>
                        <m:t>)</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965743" y="2679762"/>
                <a:ext cx="2882199" cy="657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9804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电流变换</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6004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负载接地的电压</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电流变换电路</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p:cNvSpPr/>
          <p:nvPr/>
        </p:nvSpPr>
        <p:spPr>
          <a:xfrm>
            <a:off x="5652120" y="4408796"/>
            <a:ext cx="2942084"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负载</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接地</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的电压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电流转换电路</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41757" y="1851670"/>
                <a:ext cx="4330172" cy="295318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latin typeface="Times New Roman" panose="02020603050405020304" pitchFamily="18" charset="0"/>
                    <a:ea typeface="微软雅黑" panose="020B0503020204020204" pitchFamily="34" charset="-122"/>
                  </a:rPr>
                  <a:t>令</a:t>
                </a:r>
                <a14:m>
                  <m:oMath xmlns:m="http://schemas.openxmlformats.org/officeDocument/2006/math">
                    <m:f>
                      <m:fPr>
                        <m:ctrlPr>
                          <a:rPr lang="zh-CN" altLang="zh-CN" sz="1600" b="1" i="1">
                            <a:latin typeface="Cambria Math" panose="02040503050406030204" pitchFamily="18" charset="0"/>
                            <a:ea typeface="微软雅黑" panose="020B0503020204020204" pitchFamily="34" charset="-122"/>
                          </a:rPr>
                        </m:ctrlPr>
                      </m:fPr>
                      <m:num>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num>
                      <m:den>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𝟑</m:t>
                            </m:r>
                          </m:sub>
                        </m:sSub>
                      </m:den>
                    </m:f>
                    <m:r>
                      <a:rPr lang="en-US" altLang="zh-CN" sz="1600" b="1">
                        <a:latin typeface="Cambria Math" panose="02040503050406030204" pitchFamily="18" charset="0"/>
                        <a:ea typeface="微软雅黑" panose="020B0503020204020204" pitchFamily="34" charset="-122"/>
                      </a:rPr>
                      <m:t>=</m:t>
                    </m:r>
                    <m:f>
                      <m:fPr>
                        <m:ctrlPr>
                          <a:rPr lang="zh-CN" altLang="zh-CN" sz="1600" b="1" i="1">
                            <a:latin typeface="Cambria Math" panose="02040503050406030204" pitchFamily="18" charset="0"/>
                            <a:ea typeface="微软雅黑" panose="020B0503020204020204" pitchFamily="34" charset="-122"/>
                          </a:rPr>
                        </m:ctrlPr>
                      </m:fPr>
                      <m:num>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𝟐</m:t>
                            </m:r>
                          </m:sub>
                        </m:sSub>
                      </m:num>
                      <m:den>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𝟏</m:t>
                            </m:r>
                          </m:sub>
                        </m:sSub>
                      </m:den>
                    </m:f>
                  </m:oMath>
                </a14:m>
                <a:r>
                  <a:rPr lang="zh-CN" altLang="zh-CN" sz="1600" b="1" dirty="0">
                    <a:latin typeface="Times New Roman" panose="02020603050405020304" pitchFamily="18" charset="0"/>
                    <a:ea typeface="微软雅黑" panose="020B0503020204020204" pitchFamily="34" charset="-122"/>
                  </a:rPr>
                  <a:t>，可知</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𝑳</m:t>
                        </m:r>
                      </m:sub>
                    </m:sSub>
                    <m:r>
                      <a:rPr lang="en-US" altLang="zh-CN" sz="1600" b="1">
                        <a:latin typeface="Cambria Math" panose="02040503050406030204" pitchFamily="18" charset="0"/>
                        <a:ea typeface="微软雅黑" panose="020B0503020204020204" pitchFamily="34" charset="-122"/>
                      </a:rPr>
                      <m:t>=−</m:t>
                    </m:r>
                    <m:f>
                      <m:fPr>
                        <m:ctrlPr>
                          <a:rPr lang="zh-CN" altLang="zh-CN" sz="1600" b="1" i="1">
                            <a:latin typeface="Cambria Math" panose="02040503050406030204" pitchFamily="18" charset="0"/>
                            <a:ea typeface="微软雅黑" panose="020B0503020204020204" pitchFamily="34" charset="-122"/>
                          </a:rPr>
                        </m:ctrlPr>
                      </m:fPr>
                      <m:num>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𝑳</m:t>
                            </m:r>
                          </m:sub>
                        </m:sSub>
                      </m:num>
                      <m:den>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𝟑</m:t>
                            </m:r>
                          </m:sub>
                        </m:sSub>
                      </m:den>
                    </m:f>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𝒊</m:t>
                        </m:r>
                      </m:sub>
                    </m:sSub>
                  </m:oMath>
                </a14:m>
                <a:r>
                  <a:rPr lang="zh-CN" altLang="zh-CN" sz="1600" b="1" dirty="0">
                    <a:latin typeface="Times New Roman" panose="02020603050405020304" pitchFamily="18" charset="0"/>
                    <a:ea typeface="微软雅黑" panose="020B0503020204020204" pitchFamily="34" charset="-122"/>
                  </a:rPr>
                  <a:t>，则有：</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latin typeface="Times New Roman" panose="02020603050405020304" pitchFamily="18" charset="0"/>
                    <a:ea typeface="微软雅黑" panose="020B0503020204020204" pitchFamily="34" charset="-122"/>
                  </a:rPr>
                  <a:t>负载电流与输入电压呈线性关系，与负载电阻无关；</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latin typeface="Times New Roman" panose="02020603050405020304" pitchFamily="18" charset="0"/>
                    <a:ea typeface="微软雅黑" panose="020B0503020204020204" pitchFamily="34" charset="-122"/>
                  </a:rPr>
                  <a:t>在选择电阻参数时，通常将</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𝟏</m:t>
                        </m:r>
                      </m:sub>
                    </m:sSub>
                  </m:oMath>
                </a14:m>
                <a:r>
                  <a:rPr lang="zh-CN" altLang="zh-CN" sz="1600" b="1" dirty="0">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𝟑</m:t>
                        </m:r>
                      </m:sub>
                    </m:sSub>
                  </m:oMath>
                </a14:m>
                <a:r>
                  <a:rPr lang="zh-CN" altLang="zh-CN" sz="1600" b="1" dirty="0">
                    <a:latin typeface="Times New Roman" panose="02020603050405020304" pitchFamily="18" charset="0"/>
                    <a:ea typeface="微软雅黑" panose="020B0503020204020204" pitchFamily="34" charset="-122"/>
                  </a:rPr>
                  <a:t>阻值取大一些，以减小输入信号源的电流</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𝒊</m:t>
                        </m:r>
                      </m:e>
                      <m:sub>
                        <m:r>
                          <a:rPr lang="en-US" altLang="zh-CN" sz="1600" b="1" i="1">
                            <a:latin typeface="Cambria Math" panose="02040503050406030204" pitchFamily="18" charset="0"/>
                            <a:ea typeface="微软雅黑" panose="020B0503020204020204" pitchFamily="34" charset="-122"/>
                          </a:rPr>
                          <m:t>𝟏</m:t>
                        </m:r>
                      </m:sub>
                    </m:sSub>
                  </m:oMath>
                </a14:m>
                <a:r>
                  <a:rPr lang="zh-CN" altLang="zh-CN" sz="1600" b="1" dirty="0">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oMath>
                </a14:m>
                <a:r>
                  <a:rPr lang="zh-CN" altLang="zh-CN" sz="1600" b="1" dirty="0">
                    <a:latin typeface="Times New Roman" panose="02020603050405020304" pitchFamily="18" charset="0"/>
                    <a:ea typeface="微软雅黑" panose="020B0503020204020204" pitchFamily="34" charset="-122"/>
                  </a:rPr>
                  <a:t>的分流作用，</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𝟐</m:t>
                        </m:r>
                      </m:sub>
                    </m:sSub>
                  </m:oMath>
                </a14:m>
                <a:r>
                  <a:rPr lang="zh-CN" altLang="zh-CN" sz="1600" b="1" dirty="0">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oMath>
                </a14:m>
                <a:r>
                  <a:rPr lang="zh-CN" altLang="zh-CN" sz="1600" b="1" dirty="0">
                    <a:latin typeface="Times New Roman" panose="02020603050405020304" pitchFamily="18" charset="0"/>
                    <a:ea typeface="微软雅黑" panose="020B0503020204020204" pitchFamily="34" charset="-122"/>
                  </a:rPr>
                  <a:t>阻值要取小一些，以减小</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𝟐</m:t>
                        </m:r>
                      </m:sub>
                    </m:sSub>
                  </m:oMath>
                </a14:m>
                <a:r>
                  <a:rPr lang="zh-CN" altLang="zh-CN" sz="1600" b="1" dirty="0">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oMath>
                </a14:m>
                <a:r>
                  <a:rPr lang="zh-CN" altLang="zh-CN" sz="1600" b="1" dirty="0">
                    <a:latin typeface="Times New Roman" panose="02020603050405020304" pitchFamily="18" charset="0"/>
                    <a:ea typeface="微软雅黑" panose="020B0503020204020204" pitchFamily="34" charset="-122"/>
                  </a:rPr>
                  <a:t>上的电压降。</a:t>
                </a:r>
                <a:endParaRPr lang="en-US" altLang="zh-CN" sz="1600"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41757" y="1851670"/>
                <a:ext cx="4330172" cy="2953181"/>
              </a:xfrm>
              <a:prstGeom prst="rect">
                <a:avLst/>
              </a:prstGeom>
              <a:blipFill>
                <a:blip r:embed="rId3"/>
                <a:stretch>
                  <a:fillRect l="-563" b="-1240"/>
                </a:stretch>
              </a:blipFill>
            </p:spPr>
            <p:txBody>
              <a:bodyPr/>
              <a:lstStyle/>
              <a:p>
                <a:r>
                  <a:rPr lang="zh-CN" altLang="en-US">
                    <a:noFill/>
                  </a:rPr>
                  <a:t> </a:t>
                </a:r>
              </a:p>
            </p:txBody>
          </p:sp>
        </mc:Fallback>
      </mc:AlternateContent>
      <p:pic>
        <p:nvPicPr>
          <p:cNvPr id="12" name="图片 11"/>
          <p:cNvPicPr/>
          <p:nvPr/>
        </p:nvPicPr>
        <p:blipFill>
          <a:blip r:embed="rId4"/>
          <a:stretch>
            <a:fillRect/>
          </a:stretch>
        </p:blipFill>
        <p:spPr>
          <a:xfrm>
            <a:off x="5630300" y="1978728"/>
            <a:ext cx="2956557" cy="2375213"/>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388904" y="2416395"/>
                <a:ext cx="2035878"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𝑳</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388904" y="2416395"/>
                <a:ext cx="2035878" cy="65941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5786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频率变换</a:t>
            </a:r>
          </a:p>
        </p:txBody>
      </p:sp>
      <p:sp>
        <p:nvSpPr>
          <p:cNvPr id="15" name="矩形 14"/>
          <p:cNvSpPr/>
          <p:nvPr/>
        </p:nvSpPr>
        <p:spPr>
          <a:xfrm>
            <a:off x="243770" y="1099793"/>
            <a:ext cx="8686800" cy="147732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accent1"/>
                </a:solidFill>
                <a:latin typeface="Times New Roman" panose="02020603050405020304" pitchFamily="18" charset="0"/>
                <a:ea typeface="微软雅黑" panose="020B0503020204020204" pitchFamily="34" charset="-122"/>
              </a:rPr>
              <a:t>电压</a:t>
            </a:r>
            <a:r>
              <a:rPr lang="en-US" altLang="zh-CN" b="1" dirty="0">
                <a:solidFill>
                  <a:schemeClr val="accent1"/>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频率</a:t>
            </a:r>
            <a:r>
              <a:rPr lang="en-US" altLang="zh-CN" b="1" dirty="0">
                <a:solidFill>
                  <a:prstClr val="black"/>
                </a:solidFill>
                <a:latin typeface="Times New Roman" panose="02020603050405020304" pitchFamily="18" charset="0"/>
                <a:ea typeface="微软雅黑" panose="020B0503020204020204" pitchFamily="34" charset="-122"/>
              </a:rPr>
              <a:t>(V/F)</a:t>
            </a:r>
            <a:r>
              <a:rPr lang="zh-CN" altLang="en-US" b="1" dirty="0">
                <a:solidFill>
                  <a:prstClr val="black"/>
                </a:solidFill>
                <a:latin typeface="Times New Roman" panose="02020603050405020304" pitchFamily="18" charset="0"/>
                <a:ea typeface="微软雅黑" panose="020B0503020204020204" pitchFamily="34" charset="-122"/>
              </a:rPr>
              <a:t>变换是一种将模拟输入</a:t>
            </a:r>
            <a:r>
              <a:rPr lang="zh-CN" altLang="en-US" b="1" dirty="0">
                <a:solidFill>
                  <a:schemeClr val="accent1"/>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转换成与之成</a:t>
            </a:r>
            <a:r>
              <a:rPr lang="zh-CN" altLang="en-US" b="1" dirty="0">
                <a:solidFill>
                  <a:schemeClr val="accent1"/>
                </a:solidFill>
                <a:latin typeface="Times New Roman" panose="02020603050405020304" pitchFamily="18" charset="0"/>
                <a:ea typeface="微软雅黑" panose="020B0503020204020204" pitchFamily="34" charset="-122"/>
              </a:rPr>
              <a:t>正比</a:t>
            </a:r>
            <a:r>
              <a:rPr lang="zh-CN" altLang="en-US" b="1" dirty="0">
                <a:solidFill>
                  <a:prstClr val="black"/>
                </a:solidFill>
                <a:latin typeface="Times New Roman" panose="02020603050405020304" pitchFamily="18" charset="0"/>
                <a:ea typeface="微软雅黑" panose="020B0503020204020204" pitchFamily="34" charset="-122"/>
              </a:rPr>
              <a:t>的振荡</a:t>
            </a:r>
            <a:r>
              <a:rPr lang="zh-CN" altLang="en-US" b="1" dirty="0">
                <a:solidFill>
                  <a:schemeClr val="accent1"/>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的技术；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电压</a:t>
            </a:r>
            <a:r>
              <a:rPr lang="en-US"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频率</a:t>
            </a:r>
            <a:r>
              <a:rPr lang="en-US" altLang="zh-CN" b="1" dirty="0">
                <a:solidFill>
                  <a:prstClr val="black"/>
                </a:solidFill>
                <a:latin typeface="Times New Roman" panose="02020603050405020304" pitchFamily="18" charset="0"/>
                <a:ea typeface="微软雅黑" panose="020B0503020204020204" pitchFamily="34" charset="-122"/>
              </a:rPr>
              <a:t>(V/F)</a:t>
            </a:r>
            <a:r>
              <a:rPr lang="zh-CN" altLang="en-US" b="1" dirty="0">
                <a:solidFill>
                  <a:prstClr val="black"/>
                </a:solidFill>
                <a:latin typeface="Times New Roman" panose="02020603050405020304" pitchFamily="18" charset="0"/>
                <a:ea typeface="微软雅黑" panose="020B0503020204020204" pitchFamily="34" charset="-122"/>
              </a:rPr>
              <a:t>变换可以将频率信息</a:t>
            </a:r>
            <a:r>
              <a:rPr lang="zh-CN" altLang="en-US" b="1" dirty="0">
                <a:solidFill>
                  <a:schemeClr val="accent1"/>
                </a:solidFill>
                <a:latin typeface="Times New Roman" panose="02020603050405020304" pitchFamily="18" charset="0"/>
                <a:ea typeface="微软雅黑" panose="020B0503020204020204" pitchFamily="34" charset="-122"/>
              </a:rPr>
              <a:t>远距离</a:t>
            </a:r>
            <a:r>
              <a:rPr lang="zh-CN" altLang="en-US" b="1" dirty="0">
                <a:solidFill>
                  <a:prstClr val="black"/>
                </a:solidFill>
                <a:latin typeface="Times New Roman" panose="02020603050405020304" pitchFamily="18" charset="0"/>
                <a:ea typeface="微软雅黑" panose="020B0503020204020204" pitchFamily="34" charset="-122"/>
              </a:rPr>
              <a:t>传递，并且具有优良的抗干扰能力；</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作为一种将模拟量转换成数字量的方式，</a:t>
            </a:r>
            <a:r>
              <a:rPr lang="en-US" altLang="zh-CN" b="1" dirty="0">
                <a:solidFill>
                  <a:prstClr val="black"/>
                </a:solidFill>
                <a:latin typeface="Times New Roman" panose="02020603050405020304" pitchFamily="18" charset="0"/>
                <a:ea typeface="微软雅黑" panose="020B0503020204020204" pitchFamily="34" charset="-122"/>
              </a:rPr>
              <a:t>V/F</a:t>
            </a:r>
            <a:r>
              <a:rPr lang="zh-CN" altLang="en-US" b="1" dirty="0">
                <a:solidFill>
                  <a:prstClr val="black"/>
                </a:solidFill>
                <a:latin typeface="Times New Roman" panose="02020603050405020304" pitchFamily="18" charset="0"/>
                <a:ea typeface="微软雅黑" panose="020B0503020204020204" pitchFamily="34" charset="-122"/>
              </a:rPr>
              <a:t>还提供了一种</a:t>
            </a:r>
            <a:r>
              <a:rPr lang="zh-CN" altLang="en-US" b="1" dirty="0">
                <a:solidFill>
                  <a:schemeClr val="accent1"/>
                </a:solidFill>
                <a:latin typeface="Times New Roman" panose="02020603050405020304" pitchFamily="18" charset="0"/>
                <a:ea typeface="微软雅黑" panose="020B0503020204020204" pitchFamily="34" charset="-122"/>
              </a:rPr>
              <a:t>节省</a:t>
            </a:r>
            <a:r>
              <a:rPr lang="zh-CN" altLang="en-US" b="1" dirty="0">
                <a:solidFill>
                  <a:prstClr val="black"/>
                </a:solidFill>
                <a:latin typeface="Times New Roman" panose="02020603050405020304" pitchFamily="18" charset="0"/>
                <a:ea typeface="微软雅黑" panose="020B0503020204020204" pitchFamily="34" charset="-122"/>
              </a:rPr>
              <a:t>系统</a:t>
            </a:r>
            <a:r>
              <a:rPr lang="zh-CN" altLang="en-US" b="1" dirty="0">
                <a:solidFill>
                  <a:schemeClr val="accent1"/>
                </a:solidFill>
                <a:latin typeface="Times New Roman" panose="02020603050405020304" pitchFamily="18" charset="0"/>
                <a:ea typeface="微软雅黑" panose="020B0503020204020204" pitchFamily="34" charset="-122"/>
              </a:rPr>
              <a:t>接口资源</a:t>
            </a:r>
            <a:r>
              <a:rPr lang="zh-CN" altLang="en-US" b="1" dirty="0">
                <a:solidFill>
                  <a:prstClr val="black"/>
                </a:solidFill>
                <a:latin typeface="Times New Roman" panose="02020603050405020304" pitchFamily="18" charset="0"/>
                <a:ea typeface="微软雅黑" panose="020B0503020204020204" pitchFamily="34" charset="-122"/>
              </a:rPr>
              <a:t>的选择方式。</a:t>
            </a:r>
          </a:p>
        </p:txBody>
      </p:sp>
      <p:pic>
        <p:nvPicPr>
          <p:cNvPr id="16" name="图片 15"/>
          <p:cNvPicPr/>
          <p:nvPr/>
        </p:nvPicPr>
        <p:blipFill>
          <a:blip r:embed="rId3"/>
          <a:stretch>
            <a:fillRect/>
          </a:stretch>
        </p:blipFill>
        <p:spPr>
          <a:xfrm>
            <a:off x="719572" y="2607754"/>
            <a:ext cx="3672408" cy="1974849"/>
          </a:xfrm>
          <a:prstGeom prst="rect">
            <a:avLst/>
          </a:prstGeom>
        </p:spPr>
      </p:pic>
      <p:pic>
        <p:nvPicPr>
          <p:cNvPr id="17" name="图片 16"/>
          <p:cNvPicPr/>
          <p:nvPr/>
        </p:nvPicPr>
        <p:blipFill>
          <a:blip r:embed="rId4"/>
          <a:stretch>
            <a:fillRect/>
          </a:stretch>
        </p:blipFill>
        <p:spPr>
          <a:xfrm>
            <a:off x="6012160" y="2963353"/>
            <a:ext cx="1602740" cy="1263650"/>
          </a:xfrm>
          <a:prstGeom prst="rect">
            <a:avLst/>
          </a:prstGeom>
        </p:spPr>
      </p:pic>
      <p:sp>
        <p:nvSpPr>
          <p:cNvPr id="4" name="矩形 3"/>
          <p:cNvSpPr/>
          <p:nvPr/>
        </p:nvSpPr>
        <p:spPr>
          <a:xfrm>
            <a:off x="3179333" y="4459346"/>
            <a:ext cx="2832827"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电荷平衡型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V/F</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变换电路及其波形</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7503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p:nvPr/>
        </p:nvPicPr>
        <p:blipFill>
          <a:blip r:embed="rId3"/>
          <a:stretch>
            <a:fillRect/>
          </a:stretch>
        </p:blipFill>
        <p:spPr>
          <a:xfrm>
            <a:off x="755576" y="881065"/>
            <a:ext cx="3276364" cy="1619249"/>
          </a:xfrm>
          <a:prstGeom prst="rect">
            <a:avLst/>
          </a:prstGeom>
        </p:spPr>
      </p:pic>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频率变换</a:t>
            </a:r>
          </a:p>
        </p:txBody>
      </p:sp>
      <mc:AlternateContent xmlns:mc="http://schemas.openxmlformats.org/markup-compatibility/2006" xmlns:a14="http://schemas.microsoft.com/office/drawing/2010/main">
        <mc:Choice Requires="a14">
          <p:sp>
            <p:nvSpPr>
              <p:cNvPr id="15" name="矩形 14"/>
              <p:cNvSpPr/>
              <p:nvPr/>
            </p:nvSpPr>
            <p:spPr>
              <a:xfrm>
                <a:off x="251520" y="2787774"/>
                <a:ext cx="8686800" cy="207730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单稳态定时器的输出经由模拟开关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en-US" sz="1600" b="1" dirty="0">
                    <a:solidFill>
                      <a:prstClr val="black"/>
                    </a:solidFill>
                    <a:latin typeface="Times New Roman" panose="02020603050405020304" pitchFamily="18" charset="0"/>
                    <a:ea typeface="微软雅黑" panose="020B0503020204020204" pitchFamily="34" charset="-122"/>
                  </a:rPr>
                  <a:t>控制积分器的充放电过程；</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当开关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zh-CN" sz="1600" b="1" dirty="0">
                    <a:solidFill>
                      <a:prstClr val="black"/>
                    </a:solidFill>
                    <a:latin typeface="Times New Roman" panose="02020603050405020304" pitchFamily="18" charset="0"/>
                    <a:ea typeface="微软雅黑" panose="020B0503020204020204" pitchFamily="34" charset="-122"/>
                  </a:rPr>
                  <a:t>断开时，积分器的输出电压</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𝒖</m:t>
                        </m:r>
                      </m:e>
                      <m:sub>
                        <m:r>
                          <a:rPr lang="en-US" altLang="zh-CN" sz="1600" b="1" i="1">
                            <a:solidFill>
                              <a:prstClr val="black"/>
                            </a:solidFill>
                            <a:latin typeface="Cambria Math" panose="02040503050406030204" pitchFamily="18" charset="0"/>
                            <a:ea typeface="微软雅黑" panose="020B0503020204020204" pitchFamily="34" charset="-122"/>
                          </a:rPr>
                          <m:t>𝐨𝐥</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会线性下降。当</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𝒖</m:t>
                        </m:r>
                      </m:e>
                      <m:sub>
                        <m:r>
                          <a:rPr lang="en-US" altLang="zh-CN" sz="1600" b="1" i="1">
                            <a:solidFill>
                              <a:prstClr val="black"/>
                            </a:solidFill>
                            <a:latin typeface="Cambria Math" panose="02040503050406030204" pitchFamily="18" charset="0"/>
                            <a:ea typeface="微软雅黑" panose="020B0503020204020204" pitchFamily="34" charset="-122"/>
                          </a:rPr>
                          <m:t>𝐨𝐥</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下降到</a:t>
                </a:r>
                <a:r>
                  <a:rPr lang="en-US" altLang="zh-CN" sz="1600" b="1" dirty="0">
                    <a:solidFill>
                      <a:prstClr val="black"/>
                    </a:solidFill>
                    <a:latin typeface="Times New Roman" panose="02020603050405020304" pitchFamily="18" charset="0"/>
                    <a:ea typeface="微软雅黑" panose="020B0503020204020204" pitchFamily="34" charset="-122"/>
                  </a:rPr>
                  <a:t> 0 </a:t>
                </a:r>
                <a:r>
                  <a:rPr lang="zh-CN" altLang="zh-CN" sz="1600" b="1" dirty="0">
                    <a:solidFill>
                      <a:prstClr val="black"/>
                    </a:solidFill>
                    <a:latin typeface="Times New Roman" panose="02020603050405020304" pitchFamily="18" charset="0"/>
                    <a:ea typeface="微软雅黑" panose="020B0503020204020204" pitchFamily="34" charset="-122"/>
                  </a:rPr>
                  <a:t>时，电压比较器会输出一个正脉冲。这个正脉冲会触发单稳态定时器进入暂态过程，这个暂态时间</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𝒕</m:t>
                        </m:r>
                      </m:e>
                      <m:sub>
                        <m:r>
                          <a:rPr lang="en-US" altLang="zh-CN" sz="1600" b="1" i="1">
                            <a:solidFill>
                              <a:prstClr val="black"/>
                            </a:solidFill>
                            <a:latin typeface="Cambria Math" panose="02040503050406030204" pitchFamily="18" charset="0"/>
                            <a:ea typeface="微软雅黑" panose="020B0503020204020204" pitchFamily="34" charset="-122"/>
                          </a:rPr>
                          <m:t>𝟎</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由</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𝑹</m:t>
                        </m:r>
                      </m:e>
                      <m:sub>
                        <m:r>
                          <a:rPr lang="en-US" altLang="zh-CN" sz="1600" b="1" i="1">
                            <a:solidFill>
                              <a:prstClr val="black"/>
                            </a:solidFill>
                            <a:latin typeface="Cambria Math" panose="02040503050406030204" pitchFamily="18" charset="0"/>
                            <a:ea typeface="微软雅黑" panose="020B0503020204020204" pitchFamily="34" charset="-122"/>
                          </a:rPr>
                          <m:t>𝐓</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𝑪</m:t>
                        </m:r>
                      </m:e>
                      <m:sub>
                        <m:r>
                          <a:rPr lang="en-US" altLang="zh-CN" sz="1600" b="1" i="1">
                            <a:solidFill>
                              <a:prstClr val="black"/>
                            </a:solidFill>
                            <a:latin typeface="Cambria Math" panose="02040503050406030204" pitchFamily="18" charset="0"/>
                            <a:ea typeface="微软雅黑" panose="020B0503020204020204" pitchFamily="34" charset="-122"/>
                          </a:rPr>
                          <m:t>𝐓</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决定</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在单稳态定时器处于暂态时，它会输出高电平，使得开关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zh-CN" sz="1600" b="1" dirty="0">
                    <a:solidFill>
                      <a:prstClr val="black"/>
                    </a:solidFill>
                    <a:latin typeface="Times New Roman" panose="02020603050405020304" pitchFamily="18" charset="0"/>
                    <a:ea typeface="微软雅黑" panose="020B0503020204020204" pitchFamily="34" charset="-122"/>
                  </a:rPr>
                  <a:t>合上。由于</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𝑰</m:t>
                        </m:r>
                      </m:e>
                      <m:sub>
                        <m:r>
                          <a:rPr lang="en-US" altLang="zh-CN" sz="1600" b="1" i="1">
                            <a:solidFill>
                              <a:prstClr val="black"/>
                            </a:solidFill>
                            <a:latin typeface="Cambria Math" panose="02040503050406030204" pitchFamily="18" charset="0"/>
                            <a:ea typeface="微软雅黑" panose="020B0503020204020204" pitchFamily="34" charset="-122"/>
                          </a:rPr>
                          <m:t>𝑹</m:t>
                        </m:r>
                      </m:sub>
                    </m:sSub>
                    <m:r>
                      <a:rPr lang="en-US" altLang="zh-CN" sz="1600" b="1">
                        <a:solidFill>
                          <a:prstClr val="black"/>
                        </a:solidFill>
                        <a:latin typeface="Cambria Math" panose="02040503050406030204" pitchFamily="18" charset="0"/>
                        <a:ea typeface="微软雅黑" panose="020B0503020204020204" pitchFamily="34" charset="-122"/>
                      </a:rPr>
                      <m:t>&gt;</m:t>
                    </m:r>
                    <m:f>
                      <m:fPr>
                        <m:ctrlPr>
                          <a:rPr lang="zh-CN" altLang="zh-CN" sz="1600" b="1" i="1">
                            <a:solidFill>
                              <a:prstClr val="black"/>
                            </a:solidFill>
                            <a:latin typeface="Cambria Math" panose="02040503050406030204" pitchFamily="18" charset="0"/>
                            <a:ea typeface="微软雅黑" panose="020B0503020204020204" pitchFamily="34" charset="-122"/>
                          </a:rPr>
                        </m:ctrlPr>
                      </m:fPr>
                      <m:num>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𝒖</m:t>
                            </m:r>
                          </m:e>
                          <m:sub>
                            <m:r>
                              <a:rPr lang="en-US" altLang="zh-CN" sz="1600" b="1" i="1">
                                <a:solidFill>
                                  <a:prstClr val="black"/>
                                </a:solidFill>
                                <a:latin typeface="Cambria Math" panose="02040503050406030204" pitchFamily="18" charset="0"/>
                                <a:ea typeface="微软雅黑" panose="020B0503020204020204" pitchFamily="34" charset="-122"/>
                              </a:rPr>
                              <m:t>𝐢𝐦𝐚𝐱</m:t>
                            </m:r>
                          </m:sub>
                        </m:sSub>
                      </m:num>
                      <m:den>
                        <m:r>
                          <a:rPr lang="en-US" altLang="zh-CN" sz="1600" b="1" i="1">
                            <a:solidFill>
                              <a:prstClr val="black"/>
                            </a:solidFill>
                            <a:latin typeface="Cambria Math" panose="02040503050406030204" pitchFamily="18" charset="0"/>
                            <a:ea typeface="微软雅黑" panose="020B0503020204020204" pitchFamily="34" charset="-122"/>
                          </a:rPr>
                          <m:t>𝑹</m:t>
                        </m:r>
                      </m:den>
                    </m:f>
                  </m:oMath>
                </a14:m>
                <a:r>
                  <a:rPr lang="zh-CN" altLang="zh-CN" sz="1600" b="1" dirty="0">
                    <a:solidFill>
                      <a:prstClr val="black"/>
                    </a:solidFill>
                    <a:latin typeface="Times New Roman" panose="02020603050405020304" pitchFamily="18" charset="0"/>
                    <a:ea typeface="微软雅黑" panose="020B0503020204020204" pitchFamily="34" charset="-122"/>
                  </a:rPr>
                  <a:t>，积分器的输出会线性上升，直到暂态时间结束，开关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zh-CN" sz="1600" b="1" dirty="0">
                    <a:solidFill>
                      <a:prstClr val="black"/>
                    </a:solidFill>
                    <a:latin typeface="Times New Roman" panose="02020603050405020304" pitchFamily="18" charset="0"/>
                    <a:ea typeface="微软雅黑" panose="020B0503020204020204" pitchFamily="34" charset="-122"/>
                  </a:rPr>
                  <a:t>会断开</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这个过程会一直循环往复，最后由作为缓冲器的共射电路</a:t>
                </a:r>
                <a:r>
                  <a:rPr lang="en-US" altLang="zh-CN" sz="1600" b="1" dirty="0">
                    <a:solidFill>
                      <a:prstClr val="black"/>
                    </a:solidFill>
                    <a:latin typeface="Times New Roman" panose="02020603050405020304" pitchFamily="18" charset="0"/>
                    <a:ea typeface="微软雅黑" panose="020B0503020204020204" pitchFamily="34" charset="-122"/>
                  </a:rPr>
                  <a:t>VT</a:t>
                </a:r>
                <a:r>
                  <a:rPr lang="zh-CN" altLang="zh-CN" sz="1600" b="1" dirty="0">
                    <a:solidFill>
                      <a:prstClr val="black"/>
                    </a:solidFill>
                    <a:latin typeface="Times New Roman" panose="02020603050405020304" pitchFamily="18" charset="0"/>
                    <a:ea typeface="微软雅黑" panose="020B0503020204020204" pitchFamily="34" charset="-122"/>
                  </a:rPr>
                  <a:t>输出振荡波形</a:t>
                </a:r>
                <a:r>
                  <a:rPr lang="zh-CN" altLang="en-US" sz="1600" b="1" dirty="0">
                    <a:solidFill>
                      <a:prstClr val="black"/>
                    </a:solidFill>
                    <a:latin typeface="Times New Roman" panose="02020603050405020304" pitchFamily="18" charset="0"/>
                    <a:ea typeface="微软雅黑" panose="020B0503020204020204" pitchFamily="34" charset="-122"/>
                  </a:rPr>
                  <a:t>，振荡频率与输入电压的关系为：</a:t>
                </a:r>
              </a:p>
            </p:txBody>
          </p:sp>
        </mc:Choice>
        <mc:Fallback xmlns="">
          <p:sp>
            <p:nvSpPr>
              <p:cNvPr id="15" name="矩形 14"/>
              <p:cNvSpPr>
                <a:spLocks noRot="1" noChangeAspect="1" noMove="1" noResize="1" noEditPoints="1" noAdjustHandles="1" noChangeArrowheads="1" noChangeShapeType="1" noTextEdit="1"/>
              </p:cNvSpPr>
              <p:nvPr/>
            </p:nvSpPr>
            <p:spPr>
              <a:xfrm>
                <a:off x="251520" y="2787774"/>
                <a:ext cx="8686800" cy="2077300"/>
              </a:xfrm>
              <a:prstGeom prst="rect">
                <a:avLst/>
              </a:prstGeom>
              <a:blipFill>
                <a:blip r:embed="rId4"/>
                <a:stretch>
                  <a:fillRect l="-281" t="-587" b="-1760"/>
                </a:stretch>
              </a:blipFill>
            </p:spPr>
            <p:txBody>
              <a:bodyPr/>
              <a:lstStyle/>
              <a:p>
                <a:r>
                  <a:rPr lang="zh-CN" altLang="en-US">
                    <a:noFill/>
                  </a:rPr>
                  <a:t> </a:t>
                </a:r>
              </a:p>
            </p:txBody>
          </p:sp>
        </mc:Fallback>
      </mc:AlternateContent>
      <p:pic>
        <p:nvPicPr>
          <p:cNvPr id="17" name="图片 16"/>
          <p:cNvPicPr/>
          <p:nvPr/>
        </p:nvPicPr>
        <p:blipFill>
          <a:blip r:embed="rId5"/>
          <a:stretch>
            <a:fillRect/>
          </a:stretch>
        </p:blipFill>
        <p:spPr>
          <a:xfrm>
            <a:off x="5940152" y="1058864"/>
            <a:ext cx="1602740" cy="1263650"/>
          </a:xfrm>
          <a:prstGeom prst="rect">
            <a:avLst/>
          </a:prstGeom>
        </p:spPr>
      </p:pic>
      <p:sp>
        <p:nvSpPr>
          <p:cNvPr id="4" name="矩形 3"/>
          <p:cNvSpPr/>
          <p:nvPr/>
        </p:nvSpPr>
        <p:spPr>
          <a:xfrm>
            <a:off x="3143329" y="2500314"/>
            <a:ext cx="2832827"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电荷平衡型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V/F</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变换电路及其波形</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87924" y="4461023"/>
                <a:ext cx="1144480" cy="558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𝒇</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1">
                                  <a:latin typeface="Cambria Math" panose="02040503050406030204" pitchFamily="18" charset="0"/>
                                </a:rPr>
                                <m:t>𝒊</m:t>
                              </m:r>
                            </m:sub>
                          </m:sSub>
                        </m:num>
                        <m:den>
                          <m:r>
                            <a:rPr lang="zh-CN" altLang="en-US" sz="1600" b="1" i="1">
                              <a:latin typeface="Cambria Math" panose="02040503050406030204" pitchFamily="18" charset="0"/>
                            </a:rPr>
                            <m:t>𝑹</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𝑰</m:t>
                              </m:r>
                            </m:e>
                            <m:sub>
                              <m:r>
                                <a:rPr lang="zh-CN" altLang="en-US" sz="1600" b="1" i="1">
                                  <a:latin typeface="Cambria Math" panose="02040503050406030204" pitchFamily="18" charset="0"/>
                                </a:rPr>
                                <m:t>𝑹</m:t>
                              </m:r>
                            </m:sub>
                          </m:sSub>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den>
                      </m:f>
                    </m:oMath>
                  </m:oMathPara>
                </a14:m>
                <a:endParaRPr lang="zh-CN" altLang="en-US" sz="1600" b="1" dirty="0"/>
              </a:p>
            </p:txBody>
          </p:sp>
        </mc:Choice>
        <mc:Fallback xmlns="">
          <p:sp>
            <p:nvSpPr>
              <p:cNvPr id="2" name="矩形 1"/>
              <p:cNvSpPr>
                <a:spLocks noRot="1" noChangeAspect="1" noMove="1" noResize="1" noEditPoints="1" noAdjustHandles="1" noChangeArrowheads="1" noChangeShapeType="1" noTextEdit="1"/>
              </p:cNvSpPr>
              <p:nvPr/>
            </p:nvSpPr>
            <p:spPr>
              <a:xfrm>
                <a:off x="3887924" y="4461023"/>
                <a:ext cx="1144480" cy="558999"/>
              </a:xfrm>
              <a:prstGeom prst="rect">
                <a:avLst/>
              </a:prstGeom>
              <a:blipFill>
                <a:blip r:embed="rId6"/>
                <a:stretch>
                  <a:fillRect b="-10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10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8078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64687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a:t>
            </a:r>
          </a:p>
        </p:txBody>
      </p:sp>
      <p:sp>
        <p:nvSpPr>
          <p:cNvPr id="4" name="矩形 3"/>
          <p:cNvSpPr/>
          <p:nvPr/>
        </p:nvSpPr>
        <p:spPr>
          <a:xfrm>
            <a:off x="243770" y="1343399"/>
            <a:ext cx="8686800" cy="320857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微弱信号是一种</a:t>
            </a:r>
            <a:r>
              <a:rPr lang="zh-CN" altLang="en-US" b="1">
                <a:solidFill>
                  <a:schemeClr val="accent1"/>
                </a:solidFill>
                <a:latin typeface="Times New Roman" panose="02020603050405020304" pitchFamily="18" charset="0"/>
                <a:ea typeface="微软雅黑" panose="020B0503020204020204" pitchFamily="34" charset="-122"/>
              </a:rPr>
              <a:t>信噪比</a:t>
            </a:r>
            <a:r>
              <a:rPr lang="zh-CN" altLang="en-US" b="1">
                <a:solidFill>
                  <a:prstClr val="black"/>
                </a:solidFill>
                <a:latin typeface="Times New Roman" panose="02020603050405020304" pitchFamily="18" charset="0"/>
                <a:ea typeface="微软雅黑" panose="020B0503020204020204" pitchFamily="34" charset="-122"/>
              </a:rPr>
              <a:t>极低且</a:t>
            </a:r>
            <a:r>
              <a:rPr lang="zh-CN" altLang="en-US" b="1">
                <a:solidFill>
                  <a:schemeClr val="accent1"/>
                </a:solidFill>
                <a:latin typeface="Times New Roman" panose="02020603050405020304" pitchFamily="18" charset="0"/>
                <a:ea typeface="微软雅黑" panose="020B0503020204020204" pitchFamily="34" charset="-122"/>
              </a:rPr>
              <a:t>幅度</a:t>
            </a:r>
            <a:r>
              <a:rPr lang="zh-CN" altLang="en-US" b="1">
                <a:solidFill>
                  <a:prstClr val="black"/>
                </a:solidFill>
                <a:latin typeface="Times New Roman" panose="02020603050405020304" pitchFamily="18" charset="0"/>
                <a:ea typeface="微软雅黑" panose="020B0503020204020204" pitchFamily="34" charset="-122"/>
              </a:rPr>
              <a:t>的绝对值相对于背景噪声非常</a:t>
            </a:r>
            <a:r>
              <a:rPr lang="zh-CN" altLang="en-US" b="1">
                <a:solidFill>
                  <a:schemeClr val="accent1"/>
                </a:solidFill>
                <a:latin typeface="Times New Roman" panose="02020603050405020304" pitchFamily="18" charset="0"/>
                <a:ea typeface="微软雅黑" panose="020B0503020204020204" pitchFamily="34" charset="-122"/>
              </a:rPr>
              <a:t>小</a:t>
            </a:r>
            <a:r>
              <a:rPr lang="zh-CN" altLang="en-US" b="1">
                <a:solidFill>
                  <a:prstClr val="black"/>
                </a:solidFill>
                <a:latin typeface="Times New Roman" panose="02020603050405020304" pitchFamily="18" charset="0"/>
                <a:ea typeface="微软雅黑" panose="020B0503020204020204" pitchFamily="34" charset="-122"/>
              </a:rPr>
              <a:t>的信号；</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传统观点认为信号弱于噪声时无法进行检测，但随着科学技术的发展，已经可以检测到各种被噪声掩盖的微弱信号，如弱光、弱磁、微位移等；</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微弱信号检测这种新兴的检测技术分支，主要任务是利用电子学、信息论、计算机科学以及物理学和数学的方法；</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 微弱信号检测的目标：</a:t>
            </a:r>
            <a:endParaRPr lang="en-US" altLang="zh-CN" b="1">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a:solidFill>
                  <a:prstClr val="black"/>
                </a:solidFill>
                <a:latin typeface="Times New Roman" panose="02020603050405020304" pitchFamily="18" charset="0"/>
                <a:ea typeface="微软雅黑" panose="020B0503020204020204" pitchFamily="34" charset="-122"/>
              </a:rPr>
              <a:t>从</a:t>
            </a:r>
            <a:r>
              <a:rPr lang="zh-CN" altLang="en-US" b="1">
                <a:solidFill>
                  <a:schemeClr val="accent1"/>
                </a:solidFill>
                <a:latin typeface="Times New Roman" panose="02020603050405020304" pitchFamily="18" charset="0"/>
                <a:ea typeface="微软雅黑" panose="020B0503020204020204" pitchFamily="34" charset="-122"/>
              </a:rPr>
              <a:t>噪声中提取</a:t>
            </a:r>
            <a:r>
              <a:rPr lang="zh-CN" altLang="en-US" b="1">
                <a:solidFill>
                  <a:prstClr val="black"/>
                </a:solidFill>
                <a:latin typeface="Times New Roman" panose="02020603050405020304" pitchFamily="18" charset="0"/>
                <a:ea typeface="微软雅黑" panose="020B0503020204020204" pitchFamily="34" charset="-122"/>
              </a:rPr>
              <a:t>出</a:t>
            </a:r>
            <a:r>
              <a:rPr lang="zh-CN" altLang="en-US" b="1">
                <a:solidFill>
                  <a:schemeClr val="accent1"/>
                </a:solidFill>
                <a:latin typeface="Times New Roman" panose="02020603050405020304" pitchFamily="18" charset="0"/>
                <a:ea typeface="微软雅黑" panose="020B0503020204020204" pitchFamily="34" charset="-122"/>
              </a:rPr>
              <a:t>有用信号</a:t>
            </a:r>
            <a:r>
              <a:rPr lang="zh-CN" altLang="en-US" b="1">
                <a:solidFill>
                  <a:prstClr val="black"/>
                </a:solidFill>
                <a:latin typeface="Times New Roman" panose="02020603050405020304" pitchFamily="18" charset="0"/>
                <a:ea typeface="微软雅黑" panose="020B0503020204020204" pitchFamily="34" charset="-122"/>
              </a:rPr>
              <a:t>；</a:t>
            </a:r>
            <a:endParaRPr lang="en-US" altLang="zh-CN" b="1">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a:solidFill>
                  <a:prstClr val="black"/>
                </a:solidFill>
                <a:latin typeface="Times New Roman" panose="02020603050405020304" pitchFamily="18" charset="0"/>
                <a:ea typeface="微软雅黑" panose="020B0503020204020204" pitchFamily="34" charset="-122"/>
              </a:rPr>
              <a:t>采用新技术和新方法来</a:t>
            </a:r>
            <a:r>
              <a:rPr lang="zh-CN" altLang="en-US" b="1">
                <a:solidFill>
                  <a:schemeClr val="accent1"/>
                </a:solidFill>
                <a:latin typeface="Times New Roman" panose="02020603050405020304" pitchFamily="18" charset="0"/>
                <a:ea typeface="微软雅黑" panose="020B0503020204020204" pitchFamily="34" charset="-122"/>
              </a:rPr>
              <a:t>提高</a:t>
            </a:r>
            <a:r>
              <a:rPr lang="zh-CN" altLang="en-US" b="1">
                <a:solidFill>
                  <a:prstClr val="black"/>
                </a:solidFill>
                <a:latin typeface="Times New Roman" panose="02020603050405020304" pitchFamily="18" charset="0"/>
                <a:ea typeface="微软雅黑" panose="020B0503020204020204" pitchFamily="34" charset="-122"/>
              </a:rPr>
              <a:t>检测系统的</a:t>
            </a:r>
            <a:r>
              <a:rPr lang="zh-CN" altLang="en-US" b="1">
                <a:solidFill>
                  <a:schemeClr val="accent1"/>
                </a:solidFill>
                <a:latin typeface="Times New Roman" panose="02020603050405020304" pitchFamily="18" charset="0"/>
                <a:ea typeface="微软雅黑" panose="020B0503020204020204" pitchFamily="34" charset="-122"/>
              </a:rPr>
              <a:t>信噪比</a:t>
            </a:r>
            <a:r>
              <a:rPr lang="zh-CN" altLang="en-US" b="1">
                <a:solidFill>
                  <a:prstClr val="black"/>
                </a:solidFill>
                <a:latin typeface="Times New Roman" panose="02020603050405020304" pitchFamily="18" charset="0"/>
                <a:ea typeface="微软雅黑" panose="020B0503020204020204" pitchFamily="34" charset="-122"/>
              </a:rPr>
              <a:t>。</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随着技术的发展，使得可检测信号的下限已经可以低于噪声水平。</a:t>
            </a: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5" name="Rectangular Callout 6"/>
          <p:cNvSpPr/>
          <p:nvPr/>
        </p:nvSpPr>
        <p:spPr bwMode="auto">
          <a:xfrm>
            <a:off x="3269201" y="730965"/>
            <a:ext cx="1332148" cy="612434"/>
          </a:xfrm>
          <a:prstGeom prst="wedgeRectCallout">
            <a:avLst>
              <a:gd name="adj1" fmla="val -99610"/>
              <a:gd name="adj2" fmla="val 6141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信号与噪声的强度之比</a:t>
            </a:r>
            <a:endParaRPr lang="en-US" b="1" i="1"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146759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14625" y="1699683"/>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71900" y="1756882"/>
            <a:ext cx="156966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4.5.1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噪声</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307580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3133005"/>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4.5.2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微弱信号检测方法</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1" y="411510"/>
            <a:ext cx="28078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264687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a:t>
            </a:r>
          </a:p>
        </p:txBody>
      </p:sp>
    </p:spTree>
    <p:extLst>
      <p:ext uri="{BB962C8B-B14F-4D97-AF65-F5344CB8AC3E}">
        <p14:creationId xmlns:p14="http://schemas.microsoft.com/office/powerpoint/2010/main" val="44936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之间的电位差为：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之间的电位差为：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则电桥的输出电压为：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电桥平衡时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𝒆</m:t>
                        </m:r>
                      </m:e>
                      <m:sub>
                        <m:r>
                          <a:rPr lang="en-US" altLang="zh-CN" b="1" i="1">
                            <a:solidFill>
                              <a:prstClr val="black"/>
                            </a:solidFill>
                            <a:latin typeface="Cambria Math" panose="02040503050406030204" pitchFamily="18" charset="0"/>
                            <a:ea typeface="微软雅黑" panose="020B0503020204020204" pitchFamily="34" charset="-122"/>
                          </a:rPr>
                          <m:t>𝒚</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，即电桥无输出电压，</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3139321"/>
              </a:xfrm>
              <a:prstGeom prst="rect">
                <a:avLst/>
              </a:prstGeom>
              <a:blipFill>
                <a:blip r:embed="rId3"/>
                <a:stretch>
                  <a:fillRect l="-280" t="-578" b="-1541"/>
                </a:stretch>
              </a:blipFill>
            </p:spPr>
            <p:txBody>
              <a:bodyPr/>
              <a:lstStyle/>
              <a:p>
                <a:r>
                  <a:rPr lang="zh-CN" altLang="en-US">
                    <a:noFill/>
                  </a:rPr>
                  <a:t> </a:t>
                </a:r>
              </a:p>
            </p:txBody>
          </p:sp>
        </mc:Fallback>
      </mc:AlternateContent>
      <p:sp>
        <p:nvSpPr>
          <p:cNvPr id="8" name="矩形 7"/>
          <p:cNvSpPr/>
          <p:nvPr/>
        </p:nvSpPr>
        <p:spPr>
          <a:xfrm>
            <a:off x="899592" y="1233797"/>
            <a:ext cx="143406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平衡条件</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43608" y="2031690"/>
                <a:ext cx="2800382"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𝒂𝒃</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043608" y="2031690"/>
                <a:ext cx="2800382" cy="6562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54829" y="2967794"/>
                <a:ext cx="2789161"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𝐚𝐝</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1054829" y="2967794"/>
                <a:ext cx="2789161" cy="6575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28390" y="3867894"/>
                <a:ext cx="4394473" cy="66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𝐚𝐛</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𝐚𝐝</m:t>
                          </m:r>
                        </m:sub>
                      </m:sSub>
                      <m:r>
                        <a:rPr lang="zh-CN" altLang="en-US" b="1" i="0">
                          <a:latin typeface="Cambria Math" panose="02040503050406030204" pitchFamily="18" charset="0"/>
                        </a:rPr>
                        <m:t>=</m:t>
                      </m:r>
                      <m:f>
                        <m:fPr>
                          <m:ctrlPr>
                            <a:rPr lang="zh-CN" altLang="en-US" b="1" i="1" smtClean="0">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𝟐</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𝟒</m:t>
                              </m:r>
                            </m:sub>
                          </m:sSub>
                        </m:num>
                        <m:den>
                          <m:d>
                            <m:dPr>
                              <m:ctrlPr>
                                <a:rPr lang="zh-CN" altLang="en-US" b="1" i="1">
                                  <a:solidFill>
                                    <a:srgbClr val="FF0000"/>
                                  </a:solidFill>
                                  <a:latin typeface="Cambria Math" panose="02040503050406030204" pitchFamily="18" charset="0"/>
                                </a:rPr>
                              </m:ctrlPr>
                            </m:dPr>
                            <m:e>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𝟐</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𝟒</m:t>
                                  </m:r>
                                </m:sub>
                              </m:sSub>
                            </m:e>
                          </m:d>
                        </m:den>
                      </m:f>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0">
                              <a:solidFill>
                                <a:srgbClr val="FF0000"/>
                              </a:solidFill>
                              <a:latin typeface="Cambria Math" panose="02040503050406030204" pitchFamily="18" charset="0"/>
                            </a:rPr>
                            <m:t>𝟎</m:t>
                          </m:r>
                        </m:sub>
                      </m:sSub>
                    </m:oMath>
                  </m:oMathPara>
                </a14:m>
                <a:endParaRPr lang="zh-CN" altLang="en-US" b="1" dirty="0"/>
              </a:p>
            </p:txBody>
          </p:sp>
        </mc:Choice>
        <mc:Fallback>
          <p:sp>
            <p:nvSpPr>
              <p:cNvPr id="12" name="矩形 11"/>
              <p:cNvSpPr>
                <a:spLocks noRot="1" noChangeAspect="1" noMove="1" noResize="1" noEditPoints="1" noAdjustHandles="1" noChangeArrowheads="1" noChangeShapeType="1" noTextEdit="1"/>
              </p:cNvSpPr>
              <p:nvPr/>
            </p:nvSpPr>
            <p:spPr>
              <a:xfrm>
                <a:off x="228390" y="3867894"/>
                <a:ext cx="4394473" cy="660052"/>
              </a:xfrm>
              <a:prstGeom prst="rect">
                <a:avLst/>
              </a:prstGeom>
              <a:blipFill>
                <a:blip r:embed="rId6"/>
                <a:stretch>
                  <a:fillRect/>
                </a:stretch>
              </a:blipFill>
            </p:spPr>
            <p:txBody>
              <a:bodyPr/>
              <a:lstStyle/>
              <a:p>
                <a:r>
                  <a:rPr lang="zh-CN" altLang="en-US">
                    <a:noFill/>
                  </a:rPr>
                  <a:t> </a:t>
                </a:r>
              </a:p>
            </p:txBody>
          </p:sp>
        </mc:Fallback>
      </mc:AlternateContent>
      <p:sp>
        <p:nvSpPr>
          <p:cNvPr id="16" name="矩形 15"/>
          <p:cNvSpPr/>
          <p:nvPr/>
        </p:nvSpPr>
        <p:spPr>
          <a:xfrm>
            <a:off x="4571758" y="3672154"/>
            <a:ext cx="4276546" cy="1243417"/>
          </a:xfrm>
          <a:prstGeom prst="rect">
            <a:avLst/>
          </a:prstGeom>
        </p:spPr>
        <p:txBody>
          <a:bodyPr wrap="square">
            <a:spAutoFit/>
          </a:bodyPr>
          <a:lstStyle/>
          <a:p>
            <a:pPr>
              <a:lnSpc>
                <a:spcPct val="120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rPr>
              <a:t>    则</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spcBef>
                <a:spcPts val="12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电桥平衡条件：两个相</a:t>
            </a:r>
            <a:r>
              <a:rPr lang="zh-CN" altLang="en-US" b="1" dirty="0">
                <a:solidFill>
                  <a:srgbClr val="FF0000"/>
                </a:solidFill>
                <a:latin typeface="Times New Roman" panose="02020603050405020304" pitchFamily="18" charset="0"/>
                <a:ea typeface="微软雅黑" panose="020B0503020204020204" pitchFamily="34" charset="-122"/>
              </a:rPr>
              <a:t>对</a:t>
            </a:r>
            <a:r>
              <a:rPr lang="zh-CN" altLang="en-US" b="1" dirty="0">
                <a:solidFill>
                  <a:prstClr val="black"/>
                </a:solidFill>
                <a:latin typeface="Times New Roman" panose="02020603050405020304" pitchFamily="18" charset="0"/>
                <a:ea typeface="微软雅黑" panose="020B0503020204020204" pitchFamily="34" charset="-122"/>
              </a:rPr>
              <a:t>桥臂的</a:t>
            </a:r>
            <a:r>
              <a:rPr lang="zh-CN" altLang="en-US" b="1" dirty="0">
                <a:solidFill>
                  <a:srgbClr val="FF0000"/>
                </a:solidFill>
                <a:latin typeface="Times New Roman" panose="02020603050405020304" pitchFamily="18" charset="0"/>
                <a:ea typeface="微软雅黑" panose="020B0503020204020204" pitchFamily="34" charset="-122"/>
              </a:rPr>
              <a:t>电阻乘积相等    邻臂电阻之比相等</a:t>
            </a:r>
            <a:r>
              <a:rPr lang="zh-CN" altLang="en-US" b="1" dirty="0">
                <a:solidFill>
                  <a:prstClr val="black"/>
                </a:solidFill>
                <a:latin typeface="Times New Roman" panose="02020603050405020304" pitchFamily="18" charset="0"/>
                <a:ea typeface="微软雅黑" panose="020B0503020204020204" pitchFamily="34" charset="-122"/>
              </a:rPr>
              <a:t>。</a:t>
            </a:r>
            <a:endParaRPr lang="zh-CN" altLang="zh-CN"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矩形 16"/>
              <p:cNvSpPr/>
              <p:nvPr/>
            </p:nvSpPr>
            <p:spPr>
              <a:xfrm>
                <a:off x="5832140" y="3795886"/>
                <a:ext cx="16223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𝟐</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𝟒</m:t>
                          </m:r>
                        </m:sub>
                      </m:sSub>
                    </m:oMath>
                  </m:oMathPara>
                </a14:m>
                <a:endParaRPr lang="zh-CN" altLang="en-US" b="1" dirty="0"/>
              </a:p>
            </p:txBody>
          </p:sp>
        </mc:Choice>
        <mc:Fallback xmlns="">
          <p:sp>
            <p:nvSpPr>
              <p:cNvPr id="17" name="矩形 16"/>
              <p:cNvSpPr>
                <a:spLocks noRot="1" noChangeAspect="1" noMove="1" noResize="1" noEditPoints="1" noAdjustHandles="1" noChangeArrowheads="1" noChangeShapeType="1" noTextEdit="1"/>
              </p:cNvSpPr>
              <p:nvPr/>
            </p:nvSpPr>
            <p:spPr>
              <a:xfrm>
                <a:off x="5832140" y="3795886"/>
                <a:ext cx="1622304" cy="369332"/>
              </a:xfrm>
              <a:prstGeom prst="rect">
                <a:avLst/>
              </a:prstGeom>
              <a:blipFill>
                <a:blip r:embed="rId8"/>
                <a:stretch>
                  <a:fillRect/>
                </a:stretch>
              </a:blipFill>
            </p:spPr>
            <p:txBody>
              <a:bodyPr/>
              <a:lstStyle/>
              <a:p>
                <a:r>
                  <a:rPr lang="zh-CN" altLang="en-US">
                    <a:noFill/>
                  </a:rPr>
                  <a:t> </a:t>
                </a:r>
              </a:p>
            </p:txBody>
          </p:sp>
        </mc:Fallback>
      </mc:AlternateContent>
      <p:pic>
        <p:nvPicPr>
          <p:cNvPr id="18" name="图片 17" descr="C:\Users\qq251\Desktop\111.jpg"/>
          <p:cNvPicPr/>
          <p:nvPr/>
        </p:nvPicPr>
        <p:blipFill>
          <a:blip r:embed="rId9">
            <a:extLst>
              <a:ext uri="{28A0092B-C50C-407E-A947-70E740481C1C}">
                <a14:useLocalDpi xmlns:a14="http://schemas.microsoft.com/office/drawing/2010/main" val="0"/>
              </a:ext>
            </a:extLst>
          </a:blip>
          <a:srcRect/>
          <a:stretch>
            <a:fillRect/>
          </a:stretch>
        </p:blipFill>
        <p:spPr bwMode="auto">
          <a:xfrm>
            <a:off x="5799176" y="1763084"/>
            <a:ext cx="1655268" cy="2089026"/>
          </a:xfrm>
          <a:prstGeom prst="rect">
            <a:avLst/>
          </a:prstGeom>
          <a:noFill/>
          <a:ln>
            <a:noFill/>
          </a:ln>
        </p:spPr>
      </p:pic>
    </p:spTree>
    <p:extLst>
      <p:ext uri="{BB962C8B-B14F-4D97-AF65-F5344CB8AC3E}">
        <p14:creationId xmlns:p14="http://schemas.microsoft.com/office/powerpoint/2010/main" val="1055476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p:sp>
        <p:nvSpPr>
          <p:cNvPr id="8" name="矩形 7"/>
          <p:cNvSpPr/>
          <p:nvPr/>
        </p:nvSpPr>
        <p:spPr>
          <a:xfrm>
            <a:off x="228600" y="915566"/>
            <a:ext cx="8686800" cy="4081117"/>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噪声是影响微弱信号检测结果的重要因素；</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在微弱信号检测中，有效地</a:t>
            </a:r>
            <a:r>
              <a:rPr lang="zh-CN" altLang="en-US" b="1" dirty="0">
                <a:solidFill>
                  <a:schemeClr val="accent1"/>
                </a:solidFill>
                <a:latin typeface="Times New Roman" panose="02020603050405020304" pitchFamily="18" charset="0"/>
                <a:ea typeface="微软雅黑" panose="020B0503020204020204" pitchFamily="34" charset="-122"/>
              </a:rPr>
              <a:t>克服噪声</a:t>
            </a:r>
            <a:r>
              <a:rPr lang="zh-CN" altLang="en-US" b="1" dirty="0">
                <a:solidFill>
                  <a:prstClr val="black"/>
                </a:solidFill>
                <a:latin typeface="Times New Roman" panose="02020603050405020304" pitchFamily="18" charset="0"/>
                <a:ea typeface="微软雅黑" panose="020B0503020204020204" pitchFamily="34" charset="-122"/>
              </a:rPr>
              <a:t>能够</a:t>
            </a:r>
            <a:r>
              <a:rPr lang="zh-CN" altLang="en-US" b="1" dirty="0">
                <a:solidFill>
                  <a:schemeClr val="accent1"/>
                </a:solidFill>
                <a:latin typeface="Times New Roman" panose="02020603050405020304" pitchFamily="18" charset="0"/>
                <a:ea typeface="微软雅黑" panose="020B0503020204020204" pitchFamily="34" charset="-122"/>
              </a:rPr>
              <a:t>提高</a:t>
            </a:r>
            <a:r>
              <a:rPr lang="zh-CN" altLang="en-US" b="1" dirty="0">
                <a:solidFill>
                  <a:prstClr val="black"/>
                </a:solidFill>
                <a:latin typeface="Times New Roman" panose="02020603050405020304" pitchFamily="18" charset="0"/>
                <a:ea typeface="微软雅黑" panose="020B0503020204020204" pitchFamily="34" charset="-122"/>
              </a:rPr>
              <a:t>信号检测的</a:t>
            </a:r>
            <a:r>
              <a:rPr lang="zh-CN" altLang="en-US" b="1" dirty="0">
                <a:solidFill>
                  <a:schemeClr val="accent1"/>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噪声无处不在，而且总是与信号共存；</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在进行微弱信号检测时，应首先设法</a:t>
            </a:r>
            <a:r>
              <a:rPr lang="zh-CN" altLang="en-US" b="1" dirty="0">
                <a:solidFill>
                  <a:schemeClr val="accent1"/>
                </a:solidFill>
                <a:latin typeface="Times New Roman" panose="02020603050405020304" pitchFamily="18" charset="0"/>
                <a:ea typeface="微软雅黑" panose="020B0503020204020204" pitchFamily="34" charset="-122"/>
              </a:rPr>
              <a:t>抑制噪声</a:t>
            </a:r>
            <a:r>
              <a:rPr lang="zh-CN" altLang="en-US" b="1" dirty="0">
                <a:solidFill>
                  <a:prstClr val="black"/>
                </a:solidFill>
                <a:latin typeface="Times New Roman" panose="02020603050405020304" pitchFamily="18" charset="0"/>
                <a:ea typeface="微软雅黑" panose="020B0503020204020204" pitchFamily="34" charset="-122"/>
              </a:rPr>
              <a:t>，然后再</a:t>
            </a:r>
            <a:r>
              <a:rPr lang="zh-CN" altLang="en-US" b="1" dirty="0">
                <a:solidFill>
                  <a:schemeClr val="accent1"/>
                </a:solidFill>
                <a:latin typeface="Times New Roman" panose="02020603050405020304" pitchFamily="18" charset="0"/>
                <a:ea typeface="微软雅黑" panose="020B0503020204020204" pitchFamily="34" charset="-122"/>
              </a:rPr>
              <a:t>提取</a:t>
            </a:r>
            <a:r>
              <a:rPr lang="zh-CN" altLang="en-US" b="1" dirty="0">
                <a:solidFill>
                  <a:prstClr val="black"/>
                </a:solidFill>
                <a:latin typeface="Times New Roman" panose="02020603050405020304" pitchFamily="18" charset="0"/>
                <a:ea typeface="微软雅黑" panose="020B0503020204020204" pitchFamily="34" charset="-122"/>
              </a:rPr>
              <a:t>出噪声中的</a:t>
            </a:r>
            <a:r>
              <a:rPr lang="zh-CN" altLang="en-US" b="1" dirty="0">
                <a:solidFill>
                  <a:schemeClr val="accent1"/>
                </a:solidFill>
                <a:latin typeface="Times New Roman" panose="02020603050405020304" pitchFamily="18" charset="0"/>
                <a:ea typeface="微软雅黑" panose="020B0503020204020204" pitchFamily="34" charset="-122"/>
              </a:rPr>
              <a:t>有用信号</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微弱信号检测是一种专门与噪声作“对抗”的技术；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噪声是对</a:t>
            </a:r>
            <a:r>
              <a:rPr lang="zh-CN" altLang="en-US" b="1" dirty="0">
                <a:solidFill>
                  <a:schemeClr val="accent1"/>
                </a:solidFill>
                <a:latin typeface="Times New Roman" panose="02020603050405020304" pitchFamily="18" charset="0"/>
                <a:ea typeface="微软雅黑" panose="020B0503020204020204" pitchFamily="34" charset="-122"/>
              </a:rPr>
              <a:t>有用</a:t>
            </a:r>
            <a:r>
              <a:rPr lang="zh-CN" altLang="en-US" b="1" dirty="0">
                <a:solidFill>
                  <a:prstClr val="black"/>
                </a:solidFill>
                <a:latin typeface="Times New Roman" panose="02020603050405020304" pitchFamily="18" charset="0"/>
                <a:ea typeface="微软雅黑" panose="020B0503020204020204" pitchFamily="34" charset="-122"/>
              </a:rPr>
              <a:t>信号的</a:t>
            </a:r>
            <a:r>
              <a:rPr lang="zh-CN" altLang="en-US" b="1" dirty="0">
                <a:solidFill>
                  <a:schemeClr val="accent1"/>
                </a:solidFill>
                <a:latin typeface="Times New Roman" panose="02020603050405020304" pitchFamily="18" charset="0"/>
                <a:ea typeface="微软雅黑" panose="020B0503020204020204" pitchFamily="34" charset="-122"/>
              </a:rPr>
              <a:t>不期望</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chemeClr val="accent1"/>
                </a:solidFill>
                <a:latin typeface="Times New Roman" panose="02020603050405020304" pitchFamily="18" charset="0"/>
                <a:ea typeface="微软雅黑" panose="020B0503020204020204" pitchFamily="34" charset="-122"/>
              </a:rPr>
              <a:t>扰动，</a:t>
            </a:r>
            <a:r>
              <a:rPr lang="zh-CN" altLang="en-US" b="1" dirty="0">
                <a:solidFill>
                  <a:prstClr val="black"/>
                </a:solidFill>
                <a:latin typeface="Times New Roman" panose="02020603050405020304" pitchFamily="18" charset="0"/>
                <a:ea typeface="微软雅黑" panose="020B0503020204020204" pitchFamily="34" charset="-122"/>
              </a:rPr>
              <a:t>可以分为以下两种：</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外部噪声：可能源于自然界的宇宙射线、电磁干扰或人为的电气活动，可通过屏蔽减小或消除；</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内部噪声：由电路材料的物理特性和温度变化引起，是随机的，不能完全排除，但可以尝试减少或控制它。</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作为一种</a:t>
            </a:r>
            <a:r>
              <a:rPr lang="zh-CN" altLang="en-US" b="1" dirty="0">
                <a:solidFill>
                  <a:schemeClr val="accent1"/>
                </a:solidFill>
                <a:latin typeface="Times New Roman" panose="02020603050405020304" pitchFamily="18" charset="0"/>
                <a:ea typeface="微软雅黑" panose="020B0503020204020204" pitchFamily="34" charset="-122"/>
              </a:rPr>
              <a:t>连续型随机变量</a:t>
            </a:r>
            <a:r>
              <a:rPr lang="zh-CN" altLang="en-US" b="1" dirty="0">
                <a:solidFill>
                  <a:prstClr val="black"/>
                </a:solidFill>
                <a:latin typeface="Times New Roman" panose="02020603050405020304" pitchFamily="18" charset="0"/>
                <a:ea typeface="微软雅黑" panose="020B0503020204020204" pitchFamily="34" charset="-122"/>
              </a:rPr>
              <a:t>，在不同时刻可能出现不同的噪声值，因此，对噪声的度量要分析噪声的统计特征。</a:t>
            </a:r>
          </a:p>
        </p:txBody>
      </p:sp>
    </p:spTree>
    <p:extLst>
      <p:ext uri="{BB962C8B-B14F-4D97-AF65-F5344CB8AC3E}">
        <p14:creationId xmlns:p14="http://schemas.microsoft.com/office/powerpoint/2010/main" val="2241726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2107905"/>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噪声电压在</a:t>
                </a:r>
                <a14:m>
                  <m:oMath xmlns:m="http://schemas.openxmlformats.org/officeDocument/2006/math">
                    <m:r>
                      <a:rPr lang="en-US" altLang="zh-CN" b="1" i="1" smtClean="0">
                        <a:solidFill>
                          <a:schemeClr val="tx1"/>
                        </a:solidFill>
                        <a:latin typeface="Cambria Math" panose="02040503050406030204" pitchFamily="18" charset="0"/>
                      </a:rPr>
                      <m:t>𝒕</m:t>
                    </m:r>
                  </m:oMath>
                </a14:m>
                <a:r>
                  <a:rPr lang="zh-CN" altLang="en-US" b="1" dirty="0">
                    <a:solidFill>
                      <a:schemeClr val="tx1"/>
                    </a:solidFill>
                    <a:latin typeface="Times New Roman" panose="02020603050405020304" pitchFamily="18" charset="0"/>
                    <a:ea typeface="微软雅黑" panose="020B0503020204020204" pitchFamily="34" charset="-122"/>
                  </a:rPr>
                  <a:t>时刻的大小只能通过概率分布密度函数</a:t>
                </a:r>
                <a14:m>
                  <m:oMath xmlns:m="http://schemas.openxmlformats.org/officeDocument/2006/math">
                    <m:r>
                      <a:rPr lang="en-US" altLang="zh-CN" b="1" i="1" smtClean="0">
                        <a:solidFill>
                          <a:schemeClr val="tx1"/>
                        </a:solidFill>
                        <a:latin typeface="Cambria Math" panose="02040503050406030204" pitchFamily="18" charset="0"/>
                      </a:rPr>
                      <m:t>𝒑</m:t>
                    </m:r>
                    <m:d>
                      <m:dPr>
                        <m:ctrlPr>
                          <a:rPr lang="zh-CN"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𝒏</m:t>
                        </m:r>
                      </m:e>
                    </m:d>
                  </m:oMath>
                </a14:m>
                <a:r>
                  <a:rPr lang="zh-CN" altLang="en-US" b="1" dirty="0">
                    <a:solidFill>
                      <a:schemeClr val="tx1"/>
                    </a:solidFill>
                    <a:latin typeface="Times New Roman" panose="02020603050405020304" pitchFamily="18" charset="0"/>
                    <a:ea typeface="微软雅黑" panose="020B0503020204020204" pitchFamily="34" charset="-122"/>
                  </a:rPr>
                  <a:t>表示；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schemeClr val="tx1"/>
                    </a:solidFill>
                    <a:latin typeface="Times New Roman" panose="02020603050405020304" pitchFamily="18" charset="0"/>
                    <a:ea typeface="微软雅黑" panose="020B0503020204020204" pitchFamily="34" charset="-122"/>
                  </a:rPr>
                  <a:t>一旦知道</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𝒑</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𝒏</m:t>
                        </m:r>
                      </m:e>
                    </m:d>
                  </m:oMath>
                </a14:m>
                <a:r>
                  <a:rPr lang="zh-CN" altLang="zh-CN" b="1" dirty="0">
                    <a:solidFill>
                      <a:schemeClr val="tx1"/>
                    </a:solidFill>
                    <a:latin typeface="Times New Roman" panose="02020603050405020304" pitchFamily="18" charset="0"/>
                    <a:ea typeface="微软雅黑" panose="020B0503020204020204" pitchFamily="34" charset="-122"/>
                  </a:rPr>
                  <a:t>，就可以确定在</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𝒕</m:t>
                    </m:r>
                  </m:oMath>
                </a14:m>
                <a:r>
                  <a:rPr lang="zh-CN" altLang="zh-CN" b="1" dirty="0">
                    <a:solidFill>
                      <a:schemeClr val="tx1"/>
                    </a:solidFill>
                    <a:latin typeface="Times New Roman" panose="02020603050405020304" pitchFamily="18" charset="0"/>
                    <a:ea typeface="微软雅黑" panose="020B0503020204020204" pitchFamily="34" charset="-122"/>
                  </a:rPr>
                  <a:t>时刻，噪声电压取值在</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𝒏</m:t>
                        </m:r>
                      </m:e>
                      <m:sub>
                        <m:r>
                          <a:rPr lang="en-US" altLang="zh-CN" b="1" i="1">
                            <a:solidFill>
                              <a:schemeClr val="tx1"/>
                            </a:solidFill>
                            <a:latin typeface="Cambria Math" panose="02040503050406030204" pitchFamily="18" charset="0"/>
                            <a:ea typeface="微软雅黑" panose="020B0503020204020204" pitchFamily="34" charset="-122"/>
                          </a:rPr>
                          <m:t>𝟏</m:t>
                        </m:r>
                      </m:sub>
                    </m:sSub>
                  </m:oMath>
                </a14:m>
                <a:r>
                  <a:rPr lang="zh-CN" altLang="zh-CN" b="1" dirty="0">
                    <a:solidFill>
                      <a:schemeClr val="tx1"/>
                    </a:solidFill>
                    <a:latin typeface="Times New Roman" panose="02020603050405020304" pitchFamily="18" charset="0"/>
                    <a:ea typeface="微软雅黑" panose="020B0503020204020204" pitchFamily="34" charset="-122"/>
                  </a:rPr>
                  <a:t>与</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𝒏</m:t>
                        </m:r>
                      </m:e>
                      <m:sub>
                        <m:r>
                          <a:rPr lang="en-US" altLang="zh-CN" b="1" i="1">
                            <a:solidFill>
                              <a:schemeClr val="tx1"/>
                            </a:solidFill>
                            <a:latin typeface="Cambria Math" panose="02040503050406030204" pitchFamily="18" charset="0"/>
                            <a:ea typeface="微软雅黑" panose="020B0503020204020204" pitchFamily="34" charset="-122"/>
                          </a:rPr>
                          <m:t>𝟐</m:t>
                        </m:r>
                      </m:sub>
                    </m:sSub>
                  </m:oMath>
                </a14:m>
                <a:r>
                  <a:rPr lang="zh-CN" altLang="zh-CN" b="1" dirty="0">
                    <a:solidFill>
                      <a:schemeClr val="tx1"/>
                    </a:solidFill>
                    <a:latin typeface="Times New Roman" panose="02020603050405020304" pitchFamily="18" charset="0"/>
                    <a:ea typeface="微软雅黑" panose="020B0503020204020204" pitchFamily="34" charset="-122"/>
                  </a:rPr>
                  <a:t>之间的概率为：</a:t>
                </a: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则该噪声的期望为：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2107905"/>
                <a:ext cx="8686800" cy="2516073"/>
              </a:xfrm>
              <a:prstGeom prst="rect">
                <a:avLst/>
              </a:prstGeom>
              <a:blipFill>
                <a:blip r:embed="rId3"/>
                <a:stretch>
                  <a:fillRect l="-350"/>
                </a:stretch>
              </a:blipFill>
            </p:spPr>
            <p:txBody>
              <a:bodyPr/>
              <a:lstStyle/>
              <a:p>
                <a:r>
                  <a:rPr lang="zh-CN" altLang="en-US">
                    <a:noFill/>
                  </a:rPr>
                  <a:t> </a:t>
                </a:r>
              </a:p>
            </p:txBody>
          </p:sp>
        </mc:Fallback>
      </mc:AlternateContent>
      <p:sp>
        <p:nvSpPr>
          <p:cNvPr id="6" name="矩形 5"/>
          <p:cNvSpPr/>
          <p:nvPr/>
        </p:nvSpPr>
        <p:spPr>
          <a:xfrm>
            <a:off x="899592" y="1482338"/>
            <a:ext cx="205222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噪声的概率分布</a:t>
            </a:r>
          </a:p>
        </p:txBody>
      </p:sp>
      <p:sp>
        <p:nvSpPr>
          <p:cNvPr id="7" name="七角星 6"/>
          <p:cNvSpPr/>
          <p:nvPr/>
        </p:nvSpPr>
        <p:spPr>
          <a:xfrm>
            <a:off x="395536" y="123611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ular Callout 6"/>
              <p:cNvSpPr/>
              <p:nvPr/>
            </p:nvSpPr>
            <p:spPr bwMode="auto">
              <a:xfrm>
                <a:off x="3743908" y="1455626"/>
                <a:ext cx="1944216" cy="540060"/>
              </a:xfrm>
              <a:prstGeom prst="wedgeRectCallout">
                <a:avLst>
                  <a:gd name="adj1" fmla="val 60614"/>
                  <a:gd name="adj2" fmla="val 8646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b="1" dirty="0">
                    <a:solidFill>
                      <a:schemeClr val="tx1"/>
                    </a:solidFill>
                    <a:latin typeface="Times New Roman" panose="02020603050405020304" pitchFamily="18" charset="0"/>
                    <a:ea typeface="微软雅黑" panose="020B0503020204020204" pitchFamily="34" charset="-122"/>
                  </a:rPr>
                  <a:t>噪声电压在</a:t>
                </a:r>
                <a14:m>
                  <m:oMath xmlns:m="http://schemas.openxmlformats.org/officeDocument/2006/math">
                    <m:r>
                      <a:rPr lang="en-US" altLang="zh-CN" b="1">
                        <a:solidFill>
                          <a:schemeClr val="tx1"/>
                        </a:solidFill>
                        <a:latin typeface="Cambria Math" panose="02040503050406030204" pitchFamily="18" charset="0"/>
                        <a:ea typeface="微软雅黑" panose="020B0503020204020204" pitchFamily="34" charset="-122"/>
                      </a:rPr>
                      <m:t>𝑡</m:t>
                    </m:r>
                  </m:oMath>
                </a14:m>
                <a:r>
                  <a:rPr lang="zh-CN" altLang="zh-CN" b="1" dirty="0">
                    <a:solidFill>
                      <a:schemeClr val="tx1"/>
                    </a:solidFill>
                    <a:latin typeface="Times New Roman" panose="02020603050405020304" pitchFamily="18" charset="0"/>
                    <a:ea typeface="微软雅黑" panose="020B0503020204020204" pitchFamily="34" charset="-122"/>
                  </a:rPr>
                  <a:t>时刻取值为</a:t>
                </a:r>
                <a14:m>
                  <m:oMath xmlns:m="http://schemas.openxmlformats.org/officeDocument/2006/math">
                    <m:r>
                      <a:rPr lang="en-US" altLang="zh-CN" b="1">
                        <a:solidFill>
                          <a:schemeClr val="tx1"/>
                        </a:solidFill>
                        <a:latin typeface="Cambria Math" panose="02040503050406030204" pitchFamily="18" charset="0"/>
                        <a:ea typeface="微软雅黑" panose="020B0503020204020204" pitchFamily="34" charset="-122"/>
                      </a:rPr>
                      <m:t>𝑛</m:t>
                    </m:r>
                  </m:oMath>
                </a14:m>
                <a:r>
                  <a:rPr lang="zh-CN" altLang="zh-CN" b="1" dirty="0">
                    <a:solidFill>
                      <a:schemeClr val="tx1"/>
                    </a:solidFill>
                    <a:latin typeface="Times New Roman" panose="02020603050405020304" pitchFamily="18" charset="0"/>
                    <a:ea typeface="微软雅黑" panose="020B0503020204020204" pitchFamily="34" charset="-122"/>
                  </a:rPr>
                  <a:t>的概率</a:t>
                </a:r>
                <a:endParaRPr lang="en-US"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9" name="Rectangular Callout 6"/>
              <p:cNvSpPr>
                <a:spLocks noRot="1" noChangeAspect="1" noMove="1" noResize="1" noEditPoints="1" noAdjustHandles="1" noChangeArrowheads="1" noChangeShapeType="1" noTextEdit="1"/>
              </p:cNvSpPr>
              <p:nvPr/>
            </p:nvSpPr>
            <p:spPr bwMode="auto">
              <a:xfrm>
                <a:off x="3743908" y="1455626"/>
                <a:ext cx="1944216" cy="540060"/>
              </a:xfrm>
              <a:prstGeom prst="wedgeRectCallout">
                <a:avLst>
                  <a:gd name="adj1" fmla="val 60614"/>
                  <a:gd name="adj2" fmla="val 86468"/>
                </a:avLst>
              </a:prstGeom>
              <a:blipFill>
                <a:blip r:embed="rId4"/>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885929" y="2884778"/>
                <a:ext cx="3372142" cy="7240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𝑷</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&lt;</m:t>
                      </m:r>
                      <m:r>
                        <a:rPr lang="zh-CN" altLang="en-US" b="1" i="1">
                          <a:latin typeface="Cambria Math" panose="02040503050406030204" pitchFamily="18" charset="0"/>
                        </a:rPr>
                        <m:t>𝒏</m:t>
                      </m:r>
                      <m:r>
                        <a:rPr lang="zh-CN" altLang="en-US" b="1" i="0">
                          <a:latin typeface="Cambria Math" panose="02040503050406030204" pitchFamily="18" charset="0"/>
                        </a:rPr>
                        <m:t>&lt;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nary>
                        <m:naryPr>
                          <m:limLoc m:val="subSup"/>
                          <m:grow m:val="on"/>
                          <m:ctrlPr>
                            <a:rPr lang="zh-CN" altLang="en-US" b="1" i="1">
                              <a:latin typeface="Cambria Math" panose="02040503050406030204" pitchFamily="18" charset="0"/>
                            </a:rPr>
                          </m:ctrlPr>
                        </m:naryPr>
                        <m: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sub>
                        <m: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Sub>
                        </m:sup>
                        <m:e>
                          <m:r>
                            <a:rPr lang="zh-CN" altLang="en-US" b="1" i="0">
                              <a:latin typeface="Cambria Math" panose="02040503050406030204" pitchFamily="18" charset="0"/>
                            </a:rPr>
                            <m:t> </m:t>
                          </m:r>
                        </m:e>
                      </m:nary>
                      <m:r>
                        <a:rPr lang="zh-CN" altLang="en-US" b="1" i="1">
                          <a:latin typeface="Cambria Math" panose="02040503050406030204" pitchFamily="18" charset="0"/>
                        </a:rPr>
                        <m:t>𝒑</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𝒏</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885929" y="2884778"/>
                <a:ext cx="3372142" cy="7240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395973" y="3867894"/>
                <a:ext cx="2352054" cy="68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nary>
                        <m:naryPr>
                          <m:limLoc m:val="subSup"/>
                          <m:grow m:val="on"/>
                          <m:ctrlPr>
                            <a:rPr lang="zh-CN" altLang="en-US" b="1" i="1">
                              <a:latin typeface="Cambria Math" panose="02040503050406030204" pitchFamily="18" charset="0"/>
                            </a:rPr>
                          </m:ctrlPr>
                        </m:naryPr>
                        <m:sub>
                          <m:r>
                            <a:rPr lang="zh-CN" altLang="en-US" b="1" i="0">
                              <a:latin typeface="Cambria Math" panose="02040503050406030204" pitchFamily="18" charset="0"/>
                            </a:rPr>
                            <m:t>−∞</m:t>
                          </m:r>
                        </m:sub>
                        <m:sup>
                          <m:r>
                            <a:rPr lang="zh-CN" altLang="en-US" b="1" i="0">
                              <a:latin typeface="Cambria Math" panose="02040503050406030204" pitchFamily="18" charset="0"/>
                            </a:rPr>
                            <m:t>∞</m:t>
                          </m:r>
                        </m:sup>
                        <m:e>
                          <m:r>
                            <a:rPr lang="zh-CN" altLang="en-US" b="1" i="0">
                              <a:latin typeface="Cambria Math" panose="02040503050406030204" pitchFamily="18" charset="0"/>
                            </a:rPr>
                            <m:t> </m:t>
                          </m:r>
                        </m:e>
                      </m:nary>
                      <m:r>
                        <a:rPr lang="zh-CN" altLang="en-US" b="1" i="1">
                          <a:latin typeface="Cambria Math" panose="02040503050406030204" pitchFamily="18" charset="0"/>
                        </a:rPr>
                        <m:t>𝒏𝒑</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𝒏</m:t>
                      </m:r>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95973" y="3867894"/>
                <a:ext cx="2352054" cy="6899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269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p:sp>
        <p:nvSpPr>
          <p:cNvPr id="5" name="矩形 4"/>
          <p:cNvSpPr/>
          <p:nvPr/>
        </p:nvSpPr>
        <p:spPr>
          <a:xfrm>
            <a:off x="241756" y="1743658"/>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从而可求得其方差为：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电路处于稳定状态时，噪声的数学期望和方差一般不再随时间变化；</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噪声各种状态等概率出现的性质使得其统计平均可用时间平均来计算，即：</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287799"/>
            <a:ext cx="205222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噪声的概率分布</a:t>
            </a:r>
          </a:p>
        </p:txBody>
      </p:sp>
      <p:sp>
        <p:nvSpPr>
          <p:cNvPr id="7" name="七角星 6"/>
          <p:cNvSpPr/>
          <p:nvPr/>
        </p:nvSpPr>
        <p:spPr>
          <a:xfrm>
            <a:off x="395536" y="104157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015716" y="2139702"/>
                <a:ext cx="5112568" cy="6899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𝑫</m:t>
                      </m:r>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nary>
                        <m:naryPr>
                          <m:limLoc m:val="subSup"/>
                          <m:grow m:val="on"/>
                          <m:ctrlPr>
                            <a:rPr lang="zh-CN" altLang="en-US" b="1" i="1">
                              <a:latin typeface="Cambria Math" panose="02040503050406030204" pitchFamily="18" charset="0"/>
                            </a:rPr>
                          </m:ctrlPr>
                        </m:naryPr>
                        <m:sub>
                          <m:r>
                            <a:rPr lang="zh-CN" altLang="en-US" b="1">
                              <a:latin typeface="Cambria Math" panose="02040503050406030204" pitchFamily="18" charset="0"/>
                            </a:rPr>
                            <m:t>−∞</m:t>
                          </m:r>
                        </m:sub>
                        <m:sup>
                          <m:r>
                            <a:rPr lang="zh-CN" altLang="en-US" b="1">
                              <a:latin typeface="Cambria Math" panose="02040503050406030204" pitchFamily="18" charset="0"/>
                            </a:rPr>
                            <m:t>∞</m:t>
                          </m:r>
                        </m:sup>
                        <m:e>
                          <m:r>
                            <a:rPr lang="zh-CN" altLang="en-US" b="1">
                              <a:latin typeface="Cambria Math" panose="02040503050406030204" pitchFamily="18" charset="0"/>
                            </a:rPr>
                            <m:t> </m:t>
                          </m:r>
                        </m:e>
                      </m:nary>
                      <m:sSup>
                        <m:sSupPr>
                          <m:ctrlPr>
                            <a:rPr lang="en-US" altLang="zh-CN" b="1" i="1">
                              <a:latin typeface="Cambria Math" panose="02040503050406030204" pitchFamily="18" charset="0"/>
                            </a:rPr>
                          </m:ctrlPr>
                        </m:sSupPr>
                        <m:e>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r>
                            <a:rPr lang="zh-CN" altLang="en-US" b="1" i="1">
                              <a:latin typeface="Cambria Math" panose="02040503050406030204" pitchFamily="18" charset="0"/>
                            </a:rPr>
                            <m:t>𝑬</m:t>
                          </m:r>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e>
                        <m:sup>
                          <m:r>
                            <a:rPr lang="en-US" altLang="zh-CN" b="1" i="1">
                              <a:latin typeface="Cambria Math" panose="02040503050406030204" pitchFamily="18" charset="0"/>
                            </a:rPr>
                            <m:t>𝟐</m:t>
                          </m:r>
                        </m:sup>
                      </m:sSup>
                      <m:r>
                        <a:rPr lang="zh-CN" altLang="en-US" b="1" i="1">
                          <a:latin typeface="Cambria Math" panose="02040503050406030204" pitchFamily="18" charset="0"/>
                        </a:rPr>
                        <m:t>𝒑</m:t>
                      </m:r>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r>
                        <a:rPr lang="zh-CN" altLang="en-US" b="1" i="1">
                          <a:latin typeface="Cambria Math" panose="02040503050406030204" pitchFamily="18" charset="0"/>
                        </a:rPr>
                        <m:t>𝒅𝒏</m:t>
                      </m:r>
                      <m:r>
                        <a:rPr lang="zh-CN" altLang="en-US" b="1">
                          <a:latin typeface="Cambria Math" panose="02040503050406030204" pitchFamily="18" charset="0"/>
                        </a:rPr>
                        <m:t>=</m:t>
                      </m:r>
                      <m:r>
                        <a:rPr lang="zh-CN" altLang="en-US" b="1" i="1">
                          <a:latin typeface="Cambria Math" panose="02040503050406030204" pitchFamily="18" charset="0"/>
                        </a:rPr>
                        <m:t>𝑬</m:t>
                      </m:r>
                      <m:r>
                        <a:rPr lang="zh-CN" altLang="en-US" b="1">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1">
                              <a:latin typeface="Cambria Math" panose="02040503050406030204" pitchFamily="18" charset="0"/>
                            </a:rPr>
                            <m:t>𝟐</m:t>
                          </m:r>
                        </m:sup>
                      </m:sSup>
                      <m:r>
                        <a:rPr lang="zh-CN" altLang="en-US" b="1">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𝑬</m:t>
                          </m:r>
                        </m:e>
                        <m:sup>
                          <m:r>
                            <a:rPr lang="zh-CN" altLang="en-US" b="1" i="1">
                              <a:latin typeface="Cambria Math" panose="02040503050406030204" pitchFamily="18" charset="0"/>
                            </a:rPr>
                            <m:t>𝟐</m:t>
                          </m:r>
                        </m:sup>
                      </m:sSup>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2015716" y="2139702"/>
                <a:ext cx="5112568" cy="6899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51820" y="3507854"/>
                <a:ext cx="3278590" cy="719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limUpp>
                        <m:limUppPr>
                          <m:ctrlPr>
                            <a:rPr lang="zh-CN" altLang="en-US" b="1" i="1">
                              <a:latin typeface="Cambria Math" panose="02040503050406030204" pitchFamily="18" charset="0"/>
                            </a:rPr>
                          </m:ctrlPr>
                        </m:limUppPr>
                        <m:e>
                          <m:r>
                            <a:rPr lang="zh-CN" altLang="en-US" b="1" i="1">
                              <a:latin typeface="Cambria Math" panose="02040503050406030204" pitchFamily="18" charset="0"/>
                            </a:rPr>
                            <m:t>𝒏</m:t>
                          </m:r>
                        </m:e>
                        <m:lim>
                          <m:r>
                            <a:rPr lang="zh-CN" altLang="en-US" b="1" i="0">
                              <a:latin typeface="Cambria Math" panose="02040503050406030204" pitchFamily="18" charset="0"/>
                            </a:rPr>
                            <m:t>¯</m:t>
                          </m:r>
                        </m:lim>
                      </m:limUpp>
                      <m:r>
                        <a:rPr lang="zh-CN" altLang="en-US" b="1" i="0">
                          <a:latin typeface="Cambria Math" panose="02040503050406030204" pitchFamily="18" charset="0"/>
                        </a:rPr>
                        <m:t>=</m:t>
                      </m:r>
                      <m:limLow>
                        <m:limLowPr>
                          <m:ctrlPr>
                            <a:rPr lang="zh-CN" altLang="en-US" b="1" i="1">
                              <a:latin typeface="Cambria Math" panose="02040503050406030204" pitchFamily="18" charset="0"/>
                            </a:rPr>
                          </m:ctrlPr>
                        </m:limLowPr>
                        <m:e>
                          <m:r>
                            <a:rPr lang="zh-CN" altLang="en-US" b="1" i="1">
                              <a:latin typeface="Cambria Math" panose="02040503050406030204" pitchFamily="18" charset="0"/>
                            </a:rPr>
                            <m:t>𝒍𝒊𝒎</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r>
                        <a:rPr lang="zh-CN" altLang="en-US" b="1" i="0">
                          <a:latin typeface="Cambria Math" panose="02040503050406030204" pitchFamily="18" charset="0"/>
                        </a:rPr>
                        <m:t> </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grow m:val="on"/>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0">
                              <a:latin typeface="Cambria Math" panose="02040503050406030204" pitchFamily="18" charset="0"/>
                            </a:rPr>
                            <m:t> </m:t>
                          </m:r>
                        </m:e>
                      </m:nary>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2951820" y="3507854"/>
                <a:ext cx="3278590" cy="7191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71800" y="4180421"/>
                <a:ext cx="3610219" cy="719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m:t>
                      </m:r>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limUpp>
                            <m:limUppPr>
                              <m:ctrlPr>
                                <a:rPr lang="zh-CN" altLang="en-US" b="1" i="1">
                                  <a:latin typeface="Cambria Math" panose="02040503050406030204" pitchFamily="18" charset="0"/>
                                </a:rPr>
                              </m:ctrlPr>
                            </m:limUppPr>
                            <m:e>
                              <m:r>
                                <a:rPr lang="zh-CN" altLang="en-US" b="1" i="1">
                                  <a:latin typeface="Cambria Math" panose="02040503050406030204" pitchFamily="18" charset="0"/>
                                </a:rPr>
                                <m:t>𝒏</m:t>
                              </m:r>
                            </m:e>
                            <m:lim>
                              <m:r>
                                <a:rPr lang="zh-CN" altLang="en-US" b="1" i="0">
                                  <a:latin typeface="Cambria Math" panose="02040503050406030204" pitchFamily="18" charset="0"/>
                                </a:rPr>
                                <m:t>¯</m:t>
                              </m:r>
                            </m:lim>
                          </m:limUpp>
                        </m:e>
                        <m:sup>
                          <m:r>
                            <a:rPr lang="zh-CN" altLang="en-US" b="1" i="0">
                              <a:latin typeface="Cambria Math" panose="02040503050406030204" pitchFamily="18" charset="0"/>
                            </a:rPr>
                            <m:t>𝟐</m:t>
                          </m:r>
                        </m:sup>
                      </m:sSup>
                      <m:r>
                        <a:rPr lang="zh-CN" altLang="en-US" b="1" i="0">
                          <a:latin typeface="Cambria Math" panose="02040503050406030204" pitchFamily="18" charset="0"/>
                        </a:rPr>
                        <m:t>=</m:t>
                      </m:r>
                      <m:limLow>
                        <m:limLowPr>
                          <m:ctrlPr>
                            <a:rPr lang="zh-CN" altLang="en-US" b="1" i="1">
                              <a:latin typeface="Cambria Math" panose="02040503050406030204" pitchFamily="18" charset="0"/>
                            </a:rPr>
                          </m:ctrlPr>
                        </m:limLowPr>
                        <m:e>
                          <m:r>
                            <a:rPr lang="zh-CN" altLang="en-US" b="1" i="1">
                              <a:latin typeface="Cambria Math" panose="02040503050406030204" pitchFamily="18" charset="0"/>
                            </a:rPr>
                            <m:t>𝒍𝒊𝒎</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r>
                        <a:rPr lang="zh-CN" altLang="en-US" b="1" i="0">
                          <a:latin typeface="Cambria Math" panose="02040503050406030204" pitchFamily="18" charset="0"/>
                        </a:rPr>
                        <m:t> </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grow m:val="on"/>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0">
                              <a:latin typeface="Cambria Math" panose="02040503050406030204" pitchFamily="18" charset="0"/>
                            </a:rPr>
                            <m:t> </m:t>
                          </m:r>
                        </m:e>
                      </m:nary>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13" name="矩形 12"/>
              <p:cNvSpPr>
                <a:spLocks noRot="1" noChangeAspect="1" noMove="1" noResize="1" noEditPoints="1" noAdjustHandles="1" noChangeArrowheads="1" noChangeShapeType="1" noTextEdit="1"/>
              </p:cNvSpPr>
              <p:nvPr/>
            </p:nvSpPr>
            <p:spPr>
              <a:xfrm>
                <a:off x="2771800" y="4180421"/>
                <a:ext cx="3610219" cy="71917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14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876940"/>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噪声在电子电路中表现为一种</a:t>
                </a:r>
                <a:r>
                  <a:rPr lang="zh-CN" altLang="en-US" b="1" dirty="0">
                    <a:solidFill>
                      <a:schemeClr val="accent1"/>
                    </a:solidFill>
                    <a:latin typeface="Times New Roman" panose="02020603050405020304" pitchFamily="18" charset="0"/>
                    <a:ea typeface="微软雅黑" panose="020B0503020204020204" pitchFamily="34" charset="-122"/>
                  </a:rPr>
                  <a:t>平稳随机</a:t>
                </a:r>
                <a:r>
                  <a:rPr lang="zh-CN" altLang="en-US" b="1" dirty="0">
                    <a:solidFill>
                      <a:schemeClr val="tx1"/>
                    </a:solidFill>
                    <a:latin typeface="Times New Roman" panose="02020603050405020304" pitchFamily="18" charset="0"/>
                    <a:ea typeface="微软雅黑" panose="020B0503020204020204" pitchFamily="34" charset="-122"/>
                  </a:rPr>
                  <a:t>过程；</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平稳随机过程的一个重要特征量是它的自相关函数，表示随机过程两个</a:t>
                </a:r>
                <a:r>
                  <a:rPr lang="zh-CN" altLang="en-US" b="1" dirty="0">
                    <a:solidFill>
                      <a:schemeClr val="accent1"/>
                    </a:solidFill>
                    <a:latin typeface="Times New Roman" panose="02020603050405020304" pitchFamily="18" charset="0"/>
                    <a:ea typeface="微软雅黑" panose="020B0503020204020204" pitchFamily="34" charset="-122"/>
                  </a:rPr>
                  <a:t>不同时间</a:t>
                </a:r>
                <a:r>
                  <a:rPr lang="zh-CN" altLang="en-US" b="1" dirty="0">
                    <a:solidFill>
                      <a:schemeClr val="tx1"/>
                    </a:solidFill>
                    <a:latin typeface="Times New Roman" panose="02020603050405020304" pitchFamily="18" charset="0"/>
                    <a:ea typeface="微软雅黑" panose="020B0503020204020204" pitchFamily="34" charset="-122"/>
                  </a:rPr>
                  <a:t>上的</a:t>
                </a:r>
                <a:r>
                  <a:rPr lang="zh-CN" altLang="en-US" b="1" dirty="0">
                    <a:solidFill>
                      <a:schemeClr val="accent1"/>
                    </a:solidFill>
                    <a:latin typeface="Times New Roman" panose="02020603050405020304" pitchFamily="18" charset="0"/>
                    <a:ea typeface="微软雅黑" panose="020B0503020204020204" pitchFamily="34" charset="-122"/>
                  </a:rPr>
                  <a:t>相关</a:t>
                </a:r>
                <a:r>
                  <a:rPr lang="zh-CN" altLang="en-US" b="1" dirty="0">
                    <a:solidFill>
                      <a:schemeClr val="tx1"/>
                    </a:solidFill>
                    <a:latin typeface="Times New Roman" panose="02020603050405020304" pitchFamily="18" charset="0"/>
                    <a:ea typeface="微软雅黑" panose="020B0503020204020204" pitchFamily="34" charset="-122"/>
                  </a:rPr>
                  <a:t>性；</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schemeClr val="tx1"/>
                    </a:solidFill>
                    <a:latin typeface="Times New Roman" panose="02020603050405020304" pitchFamily="18" charset="0"/>
                    <a:ea typeface="微软雅黑" panose="020B0503020204020204" pitchFamily="34" charset="-122"/>
                  </a:rPr>
                  <a:t>自相关函数</a:t>
                </a:r>
                <a:r>
                  <a:rPr lang="zh-CN" altLang="en-US" b="1" dirty="0">
                    <a:solidFill>
                      <a:schemeClr val="tx1"/>
                    </a:solidFill>
                    <a:latin typeface="Times New Roman" panose="02020603050405020304" pitchFamily="18" charset="0"/>
                    <a:ea typeface="微软雅黑" panose="020B0503020204020204" pitchFamily="34" charset="-122"/>
                  </a:rPr>
                  <a:t>定义为：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电噪声的相关函数具有以下特性：</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仅与时间差</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oMath>
                </a14:m>
                <a:r>
                  <a:rPr lang="zh-CN" altLang="zh-CN" b="1" dirty="0">
                    <a:solidFill>
                      <a:schemeClr val="tx1"/>
                    </a:solidFill>
                    <a:latin typeface="Times New Roman" panose="02020603050405020304" pitchFamily="18" charset="0"/>
                    <a:ea typeface="微软雅黑" panose="020B0503020204020204" pitchFamily="34" charset="-122"/>
                  </a:rPr>
                  <a:t>有关，与计算的时间起点无关</a:t>
                </a:r>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876940"/>
                <a:ext cx="8686800" cy="2862322"/>
              </a:xfrm>
              <a:prstGeom prst="rect">
                <a:avLst/>
              </a:prstGeom>
              <a:blipFill>
                <a:blip r:embed="rId3"/>
                <a:stretch>
                  <a:fillRect l="-350" b="-1057"/>
                </a:stretch>
              </a:blipFill>
            </p:spPr>
            <p:txBody>
              <a:bodyPr/>
              <a:lstStyle/>
              <a:p>
                <a:r>
                  <a:rPr lang="zh-CN" altLang="en-US">
                    <a:noFill/>
                  </a:rPr>
                  <a:t> </a:t>
                </a:r>
              </a:p>
            </p:txBody>
          </p:sp>
        </mc:Fallback>
      </mc:AlternateContent>
      <p:sp>
        <p:nvSpPr>
          <p:cNvPr id="6" name="矩形 5"/>
          <p:cNvSpPr/>
          <p:nvPr/>
        </p:nvSpPr>
        <p:spPr>
          <a:xfrm>
            <a:off x="899592" y="1349073"/>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噪声的自相关函数</a:t>
            </a:r>
          </a:p>
        </p:txBody>
      </p:sp>
      <p:sp>
        <p:nvSpPr>
          <p:cNvPr id="7" name="七角星 6"/>
          <p:cNvSpPr/>
          <p:nvPr/>
        </p:nvSpPr>
        <p:spPr>
          <a:xfrm>
            <a:off x="395536" y="1102850"/>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768041" y="3255826"/>
                <a:ext cx="3640163" cy="719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𝑹</m:t>
                          </m:r>
                          <m:d>
                            <m:dPr>
                              <m:endChr m:val=""/>
                              <m:ctrlPr>
                                <a:rPr lang="zh-CN" altLang="en-US" b="1" i="1">
                                  <a:latin typeface="Cambria Math" panose="02040503050406030204" pitchFamily="18" charset="0"/>
                                </a:rPr>
                              </m:ctrlPr>
                            </m:dPr>
                            <m:e>
                              <m:m>
                                <m:mPr>
                                  <m:mcs>
                                    <m:mc>
                                      <m:mcPr>
                                        <m:count m:val="1"/>
                                        <m:mcJc m:val="center"/>
                                      </m:mcPr>
                                    </m:mc>
                                  </m:mcs>
                                  <m:ctrlPr>
                                    <a:rPr lang="zh-CN" altLang="en-US" b="1" i="1">
                                      <a:latin typeface="Cambria Math" panose="02040503050406030204" pitchFamily="18" charset="0"/>
                                    </a:rPr>
                                  </m:ctrlPr>
                                </m:mPr>
                                <m:mr>
                                  <m:e>
                                    <m:r>
                                      <a:rPr lang="zh-CN" altLang="en-US" b="1" i="1">
                                        <a:latin typeface="Cambria Math" panose="02040503050406030204" pitchFamily="18" charset="0"/>
                                      </a:rPr>
                                      <m:t>𝝉</m:t>
                                    </m:r>
                                  </m:e>
                                </m:mr>
                              </m:m>
                            </m:e>
                          </m:d>
                        </m:e>
                      </m:d>
                      <m:r>
                        <a:rPr lang="zh-CN" altLang="en-US" b="1" i="0">
                          <a:latin typeface="Cambria Math" panose="02040503050406030204" pitchFamily="18" charset="0"/>
                        </a:rPr>
                        <m:t>=</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1">
                              <a:latin typeface="Cambria Math" panose="02040503050406030204" pitchFamily="18" charset="0"/>
                            </a:rPr>
                            <m:t>𝒏</m:t>
                          </m:r>
                        </m:e>
                      </m:nary>
                      <m:d>
                        <m:dPr>
                          <m:ctrlPr>
                            <a:rPr lang="zh-CN" altLang="en-US" b="1" i="1">
                              <a:latin typeface="Cambria Math" panose="02040503050406030204" pitchFamily="18" charset="0"/>
                            </a:rPr>
                          </m:ctrlPr>
                        </m:dPr>
                        <m:e>
                          <m:m>
                            <m:mPr>
                              <m:mcs>
                                <m:mc>
                                  <m:mcPr>
                                    <m:count m:val="1"/>
                                    <m:mcJc m:val="center"/>
                                  </m:mcPr>
                                </m:mc>
                              </m:mcs>
                              <m:ctrlPr>
                                <a:rPr lang="zh-CN" altLang="en-US" b="1" i="1">
                                  <a:latin typeface="Cambria Math" panose="02040503050406030204" pitchFamily="18" charset="0"/>
                                </a:rPr>
                              </m:ctrlPr>
                            </m:mPr>
                            <m:mr>
                              <m:e>
                                <m:r>
                                  <a:rPr lang="zh-CN" altLang="en-US" b="1" i="1">
                                    <a:latin typeface="Cambria Math" panose="02040503050406030204" pitchFamily="18" charset="0"/>
                                  </a:rPr>
                                  <m:t>𝒕</m:t>
                                </m:r>
                              </m:e>
                            </m:mr>
                          </m:m>
                        </m:e>
                      </m:d>
                      <m:r>
                        <a:rPr lang="zh-CN" altLang="en-US" b="1" i="1">
                          <a:latin typeface="Cambria Math" panose="02040503050406030204" pitchFamily="18" charset="0"/>
                        </a:rPr>
                        <m:t>𝒏</m:t>
                      </m:r>
                      <m:d>
                        <m:dPr>
                          <m:ctrlPr>
                            <a:rPr lang="zh-CN" altLang="en-US" b="1" i="1">
                              <a:latin typeface="Cambria Math" panose="02040503050406030204" pitchFamily="18" charset="0"/>
                            </a:rPr>
                          </m:ctrlPr>
                        </m:dPr>
                        <m:e>
                          <m:m>
                            <m:mPr>
                              <m:mcs>
                                <m:mc>
                                  <m:mcPr>
                                    <m:count m:val="1"/>
                                    <m:mcJc m:val="center"/>
                                  </m:mcPr>
                                </m:mc>
                              </m:mcs>
                              <m:ctrlPr>
                                <a:rPr lang="zh-CN" altLang="en-US" b="1" i="1">
                                  <a:latin typeface="Cambria Math" panose="02040503050406030204" pitchFamily="18" charset="0"/>
                                </a:rPr>
                              </m:ctrlPr>
                            </m:mPr>
                            <m:mr>
                              <m:e>
                                <m:r>
                                  <a:rPr lang="zh-CN" altLang="en-US" b="1" i="1">
                                    <a:latin typeface="Cambria Math" panose="02040503050406030204" pitchFamily="18" charset="0"/>
                                  </a:rPr>
                                  <m:t>𝒕</m:t>
                                </m:r>
                              </m:e>
                            </m:mr>
                          </m:m>
                          <m:r>
                            <a:rPr lang="zh-CN" altLang="en-US" b="1" i="0">
                              <a:latin typeface="Cambria Math" panose="02040503050406030204" pitchFamily="18" charset="0"/>
                            </a:rPr>
                            <m:t>−</m:t>
                          </m:r>
                          <m:r>
                            <a:rPr lang="zh-CN" altLang="en-US" b="1" i="1">
                              <a:latin typeface="Cambria Math" panose="02040503050406030204" pitchFamily="18" charset="0"/>
                            </a:rPr>
                            <m:t>𝝉</m:t>
                          </m:r>
                        </m:e>
                      </m:d>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768041" y="3255826"/>
                <a:ext cx="3640163" cy="71917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1058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876940"/>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742950" lvl="2" indent="-285750">
                  <a:lnSpc>
                    <a:spcPct val="125000"/>
                  </a:lnSpc>
                  <a:buClr>
                    <a:schemeClr val="accent3">
                      <a:lumMod val="75000"/>
                    </a:schemeClr>
                  </a:buClr>
                  <a:buFont typeface="Wingdings" panose="05000000000000000000" pitchFamily="2" charset="2"/>
                  <a:buChar char="u"/>
                </a:pPr>
                <a:r>
                  <a:rPr lang="zh-CN" altLang="zh-CN" b="1" dirty="0">
                    <a:solidFill>
                      <a:schemeClr val="tx1"/>
                    </a:solidFill>
                    <a:latin typeface="Times New Roman" panose="02020603050405020304" pitchFamily="18" charset="0"/>
                    <a:ea typeface="微软雅黑" panose="020B0503020204020204" pitchFamily="34" charset="-122"/>
                  </a:rPr>
                  <a:t>由于绝大多数噪声相互独立，因此</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zh-CN" altLang="zh-CN" b="1" dirty="0">
                    <a:solidFill>
                      <a:schemeClr val="tx1"/>
                    </a:solidFill>
                    <a:latin typeface="Times New Roman" panose="02020603050405020304" pitchFamily="18" charset="0"/>
                    <a:ea typeface="微软雅黑" panose="020B0503020204020204" pitchFamily="34" charset="-122"/>
                  </a:rPr>
                  <a:t>随</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oMath>
                </a14:m>
                <a:r>
                  <a:rPr lang="zh-CN" altLang="zh-CN" b="1" dirty="0">
                    <a:solidFill>
                      <a:schemeClr val="tx1"/>
                    </a:solidFill>
                    <a:latin typeface="Times New Roman" panose="02020603050405020304" pitchFamily="18" charset="0"/>
                    <a:ea typeface="微软雅黑" panose="020B0503020204020204" pitchFamily="34" charset="-122"/>
                  </a:rPr>
                  <a:t>增加而衰减，表示随机过程在时间上相关性逐渐减小。当</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r>
                      <a:rPr lang="en-US" altLang="zh-CN" b="1">
                        <a:solidFill>
                          <a:schemeClr val="tx1"/>
                        </a:solidFill>
                        <a:latin typeface="Cambria Math" panose="02040503050406030204" pitchFamily="18" charset="0"/>
                        <a:ea typeface="微软雅黑" panose="020B0503020204020204" pitchFamily="34" charset="-122"/>
                      </a:rPr>
                      <m:t>→∞</m:t>
                    </m:r>
                  </m:oMath>
                </a14:m>
                <a:r>
                  <a:rPr lang="zh-CN" altLang="zh-CN" b="1" dirty="0">
                    <a:solidFill>
                      <a:schemeClr val="tx1"/>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𝟎</m:t>
                    </m:r>
                  </m:oMath>
                </a14:m>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r>
                  <a:rPr lang="zh-CN" altLang="zh-CN" b="1" dirty="0">
                    <a:solidFill>
                      <a:schemeClr val="tx1"/>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𝟎</m:t>
                    </m:r>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具有最大值：</a:t>
                </a:r>
              </a:p>
              <a:p>
                <a:pPr marL="742950" lvl="2" indent="-285750">
                  <a:lnSpc>
                    <a:spcPct val="125000"/>
                  </a:lnSpc>
                  <a:buClr>
                    <a:schemeClr val="accent3">
                      <a:lumMod val="75000"/>
                    </a:schemeClr>
                  </a:buClr>
                  <a:buFont typeface="Wingdings" panose="05000000000000000000" pitchFamily="2" charset="2"/>
                  <a:buChar char="u"/>
                </a:pP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endParaRPr lang="en-US" altLang="zh-CN" b="1" i="1" dirty="0">
                  <a:solidFill>
                    <a:schemeClr val="tx1"/>
                  </a:solidFill>
                  <a:latin typeface="Cambria Math" panose="020405030504060302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r>
                      <a:rPr lang="en-US" altLang="zh-CN" b="1">
                        <a:solidFill>
                          <a:schemeClr val="tx1"/>
                        </a:solidFill>
                        <a:latin typeface="Cambria Math" panose="02040503050406030204" pitchFamily="18" charset="0"/>
                        <a:ea typeface="微软雅黑" panose="020B0503020204020204" pitchFamily="34" charset="-122"/>
                      </a:rPr>
                      <m:t> </m:t>
                    </m:r>
                  </m:oMath>
                </a14:m>
                <a:r>
                  <a:rPr lang="zh-CN" altLang="zh-CN" b="1" dirty="0">
                    <a:solidFill>
                      <a:schemeClr val="tx1"/>
                    </a:solidFill>
                    <a:latin typeface="Times New Roman" panose="02020603050405020304" pitchFamily="18" charset="0"/>
                    <a:ea typeface="微软雅黑" panose="020B0503020204020204" pitchFamily="34" charset="-122"/>
                  </a:rPr>
                  <a:t>是一个偶函数，即</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𝝉</m:t>
                        </m:r>
                      </m:e>
                    </m:d>
                  </m:oMath>
                </a14:m>
                <a:r>
                  <a:rPr lang="zh-CN" altLang="en-US" b="1" dirty="0">
                    <a:solidFill>
                      <a:schemeClr val="tx1"/>
                    </a:solidFill>
                    <a:latin typeface="Times New Roman" panose="02020603050405020304" pitchFamily="18" charset="0"/>
                    <a:ea typeface="微软雅黑" panose="020B0503020204020204" pitchFamily="34" charset="-122"/>
                  </a:rPr>
                  <a:t> ；</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r>
                  <a:rPr lang="zh-CN" altLang="zh-CN" b="1" dirty="0">
                    <a:solidFill>
                      <a:schemeClr val="tx1"/>
                    </a:solidFill>
                    <a:latin typeface="Times New Roman" panose="02020603050405020304" pitchFamily="18" charset="0"/>
                    <a:ea typeface="微软雅黑" panose="020B0503020204020204" pitchFamily="34" charset="-122"/>
                  </a:rPr>
                  <a:t>对于周期性的</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𝒏</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𝒕</m:t>
                        </m:r>
                      </m:e>
                    </m:d>
                  </m:oMath>
                </a14:m>
                <a:r>
                  <a:rPr lang="zh-CN" altLang="zh-CN" b="1" dirty="0">
                    <a:solidFill>
                      <a:schemeClr val="tx1"/>
                    </a:solidFill>
                    <a:latin typeface="Times New Roman" panose="02020603050405020304" pitchFamily="18" charset="0"/>
                    <a:ea typeface="微软雅黑" panose="020B0503020204020204" pitchFamily="34" charset="-122"/>
                  </a:rPr>
                  <a:t>，相关函数</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具有与</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𝒏</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𝒕</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相同的频谱</a:t>
                </a:r>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876940"/>
                <a:ext cx="8686800" cy="2862322"/>
              </a:xfrm>
              <a:prstGeom prst="rect">
                <a:avLst/>
              </a:prstGeom>
              <a:blipFill>
                <a:blip r:embed="rId3"/>
                <a:stretch>
                  <a:fillRect b="-1057"/>
                </a:stretch>
              </a:blipFill>
            </p:spPr>
            <p:txBody>
              <a:bodyPr/>
              <a:lstStyle/>
              <a:p>
                <a:r>
                  <a:rPr lang="zh-CN" altLang="en-US">
                    <a:noFill/>
                  </a:rPr>
                  <a:t> </a:t>
                </a:r>
              </a:p>
            </p:txBody>
          </p:sp>
        </mc:Fallback>
      </mc:AlternateContent>
      <p:sp>
        <p:nvSpPr>
          <p:cNvPr id="6" name="矩形 5"/>
          <p:cNvSpPr/>
          <p:nvPr/>
        </p:nvSpPr>
        <p:spPr>
          <a:xfrm>
            <a:off x="899592" y="1349073"/>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噪声的自相关函数</a:t>
            </a:r>
          </a:p>
        </p:txBody>
      </p:sp>
      <p:sp>
        <p:nvSpPr>
          <p:cNvPr id="7" name="七角星 6"/>
          <p:cNvSpPr/>
          <p:nvPr/>
        </p:nvSpPr>
        <p:spPr>
          <a:xfrm>
            <a:off x="395536" y="1102850"/>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742675" y="3039802"/>
                <a:ext cx="5658650" cy="7191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𝑹</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0">
                              <a:latin typeface="Cambria Math" panose="02040503050406030204" pitchFamily="18" charset="0"/>
                            </a:rPr>
                            <m:t>𝟎</m:t>
                          </m:r>
                          <m:r>
                            <a:rPr lang="zh-CN" altLang="en-US" b="1" i="0">
                              <a:latin typeface="Cambria Math" panose="02040503050406030204" pitchFamily="18" charset="0"/>
                            </a:rPr>
                            <m:t> </m:t>
                          </m:r>
                        </m:e>
                      </m:d>
                      <m:r>
                        <a:rPr lang="zh-CN" altLang="en-US" b="1" i="0">
                          <a:latin typeface="Cambria Math" panose="02040503050406030204" pitchFamily="18" charset="0"/>
                        </a:rPr>
                        <m:t> =</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0">
                              <a:latin typeface="Cambria Math" panose="02040503050406030204" pitchFamily="18" charset="0"/>
                            </a:rPr>
                            <m:t> </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e>
                      </m:nary>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0">
                          <a:latin typeface="Cambria Math" panose="02040503050406030204" pitchFamily="18" charset="0"/>
                        </a:rPr>
                        <m:t>𝐝</m:t>
                      </m:r>
                      <m:r>
                        <a:rPr lang="zh-CN" altLang="en-US" b="1" i="1">
                          <a:latin typeface="Cambria Math" panose="02040503050406030204" pitchFamily="18" charset="0"/>
                        </a:rPr>
                        <m:t>𝒕</m:t>
                      </m:r>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bar>
                            <m:barPr>
                              <m:pos m:val="top"/>
                              <m:ctrlPr>
                                <a:rPr lang="zh-CN" altLang="en-US" b="1" i="1">
                                  <a:latin typeface="Cambria Math" panose="02040503050406030204" pitchFamily="18" charset="0"/>
                                </a:rPr>
                              </m:ctrlPr>
                            </m:barPr>
                            <m:e>
                              <m:r>
                                <a:rPr lang="zh-CN" altLang="en-US" b="1" i="1">
                                  <a:latin typeface="Cambria Math" panose="02040503050406030204" pitchFamily="18" charset="0"/>
                                </a:rPr>
                                <m:t>𝒏</m:t>
                              </m:r>
                            </m:e>
                          </m:ba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𝑬</m:t>
                      </m:r>
                      <m:d>
                        <m:dPr>
                          <m:begChr m:val="["/>
                          <m:endChr m:val="]"/>
                          <m:ctrlPr>
                            <a:rPr lang="zh-CN" altLang="en-US" b="1" i="1">
                              <a:latin typeface="Cambria Math" panose="02040503050406030204" pitchFamily="18" charset="0"/>
                            </a:rPr>
                          </m:ctrlPr>
                        </m:dPr>
                        <m:e>
                          <m:r>
                            <a:rPr lang="zh-CN" altLang="en-US" b="1" i="0">
                              <a:latin typeface="Cambria Math" panose="02040503050406030204" pitchFamily="18" charset="0"/>
                            </a:rPr>
                            <m:t> </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r>
                            <a:rPr lang="zh-CN" altLang="en-US" b="1" i="0">
                              <a:latin typeface="Cambria Math" panose="02040503050406030204" pitchFamily="18" charset="0"/>
                            </a:rPr>
                            <m:t> </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742675" y="3039802"/>
                <a:ext cx="5658650" cy="71917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810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876940"/>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研究放大器的输出噪声时，经常会遇到几个噪声源同时干扰的情况，这就涉及噪声的互相关问题；</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互相关函数描述了两个不同随机变量的统计关联；</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schemeClr val="tx1"/>
                    </a:solidFill>
                    <a:latin typeface="Times New Roman" panose="02020603050405020304" pitchFamily="18" charset="0"/>
                    <a:ea typeface="微软雅黑" panose="020B0503020204020204" pitchFamily="34" charset="-122"/>
                  </a:rPr>
                  <a:t>两个不同随机过程</a:t>
                </a:r>
                <a:r>
                  <a:rPr lang="en-US" altLang="zh-CN" b="1" dirty="0">
                    <a:solidFill>
                      <a:schemeClr val="tx1"/>
                    </a:solidFill>
                    <a:latin typeface="Times New Roman" panose="02020603050405020304" pitchFamily="18" charset="0"/>
                    <a:ea typeface="微软雅黑" panose="020B0503020204020204" pitchFamily="34" charset="-122"/>
                  </a:rPr>
                  <a:t>x(t) </a:t>
                </a:r>
                <a:r>
                  <a:rPr lang="zh-CN" altLang="zh-CN" b="1" dirty="0">
                    <a:solidFill>
                      <a:schemeClr val="tx1"/>
                    </a:solidFill>
                    <a:latin typeface="Times New Roman" panose="02020603050405020304" pitchFamily="18" charset="0"/>
                    <a:ea typeface="微软雅黑" panose="020B0503020204020204" pitchFamily="34" charset="-122"/>
                  </a:rPr>
                  <a:t>和</a:t>
                </a:r>
                <a:r>
                  <a:rPr lang="en-US" altLang="zh-CN" b="1" dirty="0">
                    <a:solidFill>
                      <a:schemeClr val="tx1"/>
                    </a:solidFill>
                    <a:latin typeface="Times New Roman" panose="02020603050405020304" pitchFamily="18" charset="0"/>
                    <a:ea typeface="微软雅黑" panose="020B0503020204020204" pitchFamily="34" charset="-122"/>
                  </a:rPr>
                  <a:t> y(t) </a:t>
                </a:r>
                <a:r>
                  <a:rPr lang="zh-CN" altLang="zh-CN" b="1" dirty="0">
                    <a:solidFill>
                      <a:schemeClr val="tx1"/>
                    </a:solidFill>
                    <a:latin typeface="Times New Roman" panose="02020603050405020304" pitchFamily="18" charset="0"/>
                    <a:ea typeface="微软雅黑" panose="020B0503020204020204" pitchFamily="34" charset="-122"/>
                  </a:rPr>
                  <a:t>之间的互相关性可用互相关函数来描述，定义为：</a:t>
                </a: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schemeClr val="tx1"/>
                    </a:solidFill>
                    <a:latin typeface="Times New Roman" panose="02020603050405020304" pitchFamily="18" charset="0"/>
                    <a:ea typeface="微软雅黑" panose="020B0503020204020204" pitchFamily="34" charset="-122"/>
                  </a:rPr>
                  <a:t>对于各种状态等概率出现的平稳随机过程，令 </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𝒕</m:t>
                        </m:r>
                      </m:e>
                      <m:sub>
                        <m:r>
                          <a:rPr lang="en-US" altLang="zh-CN" b="1" i="1">
                            <a:solidFill>
                              <a:schemeClr val="tx1"/>
                            </a:solidFill>
                            <a:latin typeface="Cambria Math" panose="02040503050406030204" pitchFamily="18" charset="0"/>
                            <a:ea typeface="微软雅黑" panose="020B0503020204020204" pitchFamily="34" charset="-122"/>
                          </a:rPr>
                          <m:t>𝟏</m:t>
                        </m:r>
                      </m:sub>
                    </m:sSub>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𝒕</m:t>
                    </m:r>
                  </m:oMath>
                </a14:m>
                <a:r>
                  <a:rPr lang="zh-CN" altLang="en-US" b="1" dirty="0">
                    <a:solidFill>
                      <a:schemeClr val="tx1"/>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𝒕</m:t>
                        </m:r>
                      </m:e>
                      <m:sub>
                        <m:r>
                          <a:rPr lang="en-US" altLang="zh-CN" b="1" i="1">
                            <a:solidFill>
                              <a:schemeClr val="tx1"/>
                            </a:solidFill>
                            <a:latin typeface="Cambria Math" panose="02040503050406030204" pitchFamily="18" charset="0"/>
                            <a:ea typeface="微软雅黑" panose="020B0503020204020204" pitchFamily="34" charset="-122"/>
                          </a:rPr>
                          <m:t>𝟐</m:t>
                        </m:r>
                      </m:sub>
                    </m:sSub>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𝒕</m:t>
                    </m:r>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𝝉</m:t>
                    </m:r>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则有：</a:t>
                </a: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876940"/>
                <a:ext cx="8686800" cy="2862322"/>
              </a:xfrm>
              <a:prstGeom prst="rect">
                <a:avLst/>
              </a:prstGeom>
              <a:blipFill>
                <a:blip r:embed="rId3"/>
                <a:stretch>
                  <a:fillRect l="-350"/>
                </a:stretch>
              </a:blipFill>
            </p:spPr>
            <p:txBody>
              <a:bodyPr/>
              <a:lstStyle/>
              <a:p>
                <a:r>
                  <a:rPr lang="zh-CN" altLang="en-US">
                    <a:noFill/>
                  </a:rPr>
                  <a:t> </a:t>
                </a:r>
              </a:p>
            </p:txBody>
          </p:sp>
        </mc:Fallback>
      </mc:AlternateContent>
      <p:sp>
        <p:nvSpPr>
          <p:cNvPr id="6" name="矩形 5"/>
          <p:cNvSpPr/>
          <p:nvPr/>
        </p:nvSpPr>
        <p:spPr>
          <a:xfrm>
            <a:off x="899592" y="1349073"/>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噪声的互相关函数</a:t>
            </a:r>
          </a:p>
        </p:txBody>
      </p:sp>
      <p:sp>
        <p:nvSpPr>
          <p:cNvPr id="7" name="七角星 6"/>
          <p:cNvSpPr/>
          <p:nvPr/>
        </p:nvSpPr>
        <p:spPr>
          <a:xfrm>
            <a:off x="395536" y="1102850"/>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765127" y="3327834"/>
                <a:ext cx="3613745"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𝒙𝒚</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𝑬</m:t>
                      </m:r>
                      <m:d>
                        <m:dPr>
                          <m:begChr m:val="["/>
                          <m:endChr m:val="]"/>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𝒙</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𝒚</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r>
                                <a:rPr lang="zh-CN" altLang="en-US" b="1" i="0">
                                  <a:latin typeface="Cambria Math" panose="02040503050406030204" pitchFamily="18" charset="0"/>
                                </a:rPr>
                                <m:t> </m:t>
                              </m:r>
                            </m:e>
                          </m:d>
                          <m:r>
                            <a:rPr lang="zh-CN" altLang="en-US" b="1" i="0">
                              <a:latin typeface="Cambria Math" panose="02040503050406030204" pitchFamily="18" charset="0"/>
                            </a:rPr>
                            <m:t> </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765127" y="3327834"/>
                <a:ext cx="3613745" cy="394788"/>
              </a:xfrm>
              <a:prstGeom prst="rect">
                <a:avLst/>
              </a:prstGeom>
              <a:blipFill>
                <a:blip r:embed="rId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45686" y="3970467"/>
                <a:ext cx="5652628" cy="713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𝒙𝒚</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e>
                      </m:d>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𝒙𝒚</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𝝉</m:t>
                          </m:r>
                        </m:e>
                      </m:d>
                      <m:r>
                        <a:rPr lang="zh-CN" altLang="en-US" b="1" i="0">
                          <a:latin typeface="Cambria Math" panose="02040503050406030204" pitchFamily="18" charset="0"/>
                        </a:rPr>
                        <m:t> =</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1">
                              <a:latin typeface="Cambria Math" panose="02040503050406030204" pitchFamily="18" charset="0"/>
                            </a:rPr>
                            <m:t>𝒙</m:t>
                          </m:r>
                        </m:e>
                      </m:nary>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𝒚</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1">
                              <a:latin typeface="Cambria Math" panose="02040503050406030204" pitchFamily="18" charset="0"/>
                            </a:rPr>
                            <m:t>𝝉</m:t>
                          </m:r>
                        </m:e>
                      </m:d>
                      <m:r>
                        <a:rPr lang="zh-CN" altLang="en-US" b="1" i="0">
                          <a:latin typeface="Cambria Math" panose="02040503050406030204" pitchFamily="18" charset="0"/>
                        </a:rPr>
                        <m:t> </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1745686" y="3970467"/>
                <a:ext cx="5652628" cy="71352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49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671650"/>
                <a:ext cx="8686800" cy="328525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同理有：</a:t>
                </a:r>
                <a:endParaRPr lang="zh-CN"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互相关函数的特性如下：</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m:t>
                        </m:r>
                        <m:r>
                          <m:rPr>
                            <m:sty m:val="p"/>
                          </m:rPr>
                          <a:rPr lang="en-US" altLang="zh-CN" sz="1600" b="1" i="1">
                            <a:solidFill>
                              <a:schemeClr val="tx1"/>
                            </a:solidFill>
                            <a:latin typeface="Cambria Math" panose="02040503050406030204" pitchFamily="18" charset="0"/>
                            <a:ea typeface="微软雅黑" panose="020B0503020204020204" pitchFamily="34" charset="-122"/>
                          </a:rPr>
                          <m:t>y</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𝝉</m:t>
                        </m:r>
                      </m:e>
                    </m:d>
                  </m:oMath>
                </a14:m>
                <a:r>
                  <a:rPr lang="en-US" altLang="zh-CN" sz="1600" b="1" dirty="0">
                    <a:solidFill>
                      <a:schemeClr val="tx1"/>
                    </a:solidFill>
                    <a:latin typeface="Times New Roman" panose="02020603050405020304" pitchFamily="18" charset="0"/>
                    <a:ea typeface="微软雅黑" panose="020B0503020204020204" pitchFamily="34" charset="-122"/>
                  </a:rPr>
                  <a:t> </a:t>
                </a:r>
                <a:r>
                  <a:rPr lang="zh-CN" altLang="zh-CN" sz="1600" b="1" dirty="0">
                    <a:solidFill>
                      <a:schemeClr val="tx1"/>
                    </a:solidFill>
                    <a:latin typeface="Times New Roman" panose="02020603050405020304" pitchFamily="18" charset="0"/>
                    <a:ea typeface="微软雅黑" panose="020B0503020204020204" pitchFamily="34" charset="-122"/>
                  </a:rPr>
                  <a:t>仅与时间差</a:t>
                </a:r>
                <a14:m>
                  <m:oMath xmlns:m="http://schemas.openxmlformats.org/officeDocument/2006/math">
                    <m:r>
                      <a:rPr lang="en-US" altLang="zh-CN" sz="1600" b="1">
                        <a:solidFill>
                          <a:schemeClr val="tx1"/>
                        </a:solidFill>
                        <a:latin typeface="Cambria Math" panose="02040503050406030204" pitchFamily="18" charset="0"/>
                        <a:ea typeface="微软雅黑" panose="020B0503020204020204" pitchFamily="34" charset="-122"/>
                      </a:rPr>
                      <m:t>𝜏</m:t>
                    </m:r>
                  </m:oMath>
                </a14:m>
                <a:r>
                  <a:rPr lang="en-US" altLang="zh-CN" sz="1600" b="1" dirty="0">
                    <a:solidFill>
                      <a:schemeClr val="tx1"/>
                    </a:solidFill>
                    <a:latin typeface="Times New Roman" panose="02020603050405020304" pitchFamily="18" charset="0"/>
                    <a:ea typeface="微软雅黑" panose="020B0503020204020204" pitchFamily="34" charset="-122"/>
                  </a:rPr>
                  <a:t> </a:t>
                </a:r>
                <a:r>
                  <a:rPr lang="zh-CN" altLang="zh-CN" sz="1600" b="1" dirty="0">
                    <a:solidFill>
                      <a:schemeClr val="tx1"/>
                    </a:solidFill>
                    <a:latin typeface="Times New Roman" panose="02020603050405020304" pitchFamily="18" charset="0"/>
                    <a:ea typeface="微软雅黑" panose="020B0503020204020204" pitchFamily="34" charset="-122"/>
                  </a:rPr>
                  <a:t>有关，与计算时间</a:t>
                </a:r>
                <a14:m>
                  <m:oMath xmlns:m="http://schemas.openxmlformats.org/officeDocument/2006/math">
                    <m:r>
                      <a:rPr lang="zh-CN" altLang="en-US" sz="1600" b="1">
                        <a:latin typeface="Cambria Math" panose="02040503050406030204" pitchFamily="18" charset="0"/>
                      </a:rPr>
                      <m:t> </m:t>
                    </m:r>
                    <m:r>
                      <a:rPr lang="zh-CN" altLang="en-US" sz="1600" b="1" i="1">
                        <a:latin typeface="Cambria Math" panose="02040503050406030204" pitchFamily="18" charset="0"/>
                      </a:rPr>
                      <m:t>𝒕</m:t>
                    </m:r>
                  </m:oMath>
                </a14:m>
                <a:r>
                  <a:rPr lang="zh-CN" altLang="zh-CN" sz="1600" b="1" dirty="0">
                    <a:solidFill>
                      <a:schemeClr val="tx1"/>
                    </a:solidFill>
                    <a:latin typeface="Times New Roman" panose="02020603050405020304" pitchFamily="18" charset="0"/>
                    <a:ea typeface="微软雅黑" panose="020B0503020204020204" pitchFamily="34" charset="-122"/>
                  </a:rPr>
                  <a:t>的起点无关</a:t>
                </a:r>
                <a:r>
                  <a:rPr lang="zh-CN" altLang="en-US" sz="1600" b="1" dirty="0">
                    <a:solidFill>
                      <a:schemeClr val="tx1"/>
                    </a:solidFill>
                    <a:latin typeface="Times New Roman" panose="02020603050405020304" pitchFamily="18" charset="0"/>
                    <a:ea typeface="微软雅黑" panose="020B0503020204020204" pitchFamily="34" charset="-122"/>
                  </a:rPr>
                  <a:t>；</a:t>
                </a:r>
                <a:endParaRPr lang="zh-CN" altLang="zh-CN" sz="1600"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𝒙𝒚</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𝝉</m:t>
                        </m:r>
                      </m:e>
                    </m:d>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𝒚𝒙</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𝝉</m:t>
                        </m:r>
                      </m:e>
                    </m:d>
                  </m:oMath>
                </a14:m>
                <a:r>
                  <a:rPr lang="zh-CN" altLang="en-US" sz="1600" b="1" dirty="0">
                    <a:solidFill>
                      <a:schemeClr val="tx1"/>
                    </a:solidFill>
                    <a:latin typeface="Times New Roman" panose="02020603050405020304" pitchFamily="18" charset="0"/>
                    <a:ea typeface="微软雅黑" panose="020B0503020204020204" pitchFamily="34" charset="-122"/>
                  </a:rPr>
                  <a:t>；</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𝒙𝒚</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𝝉</m:t>
                        </m:r>
                      </m:e>
                    </m:d>
                  </m:oMath>
                </a14:m>
                <a:r>
                  <a:rPr lang="zh-CN" altLang="zh-CN" sz="1600" b="1" dirty="0">
                    <a:solidFill>
                      <a:schemeClr val="tx1"/>
                    </a:solidFill>
                    <a:latin typeface="Times New Roman" panose="02020603050405020304" pitchFamily="18" charset="0"/>
                    <a:ea typeface="微软雅黑" panose="020B0503020204020204" pitchFamily="34" charset="-122"/>
                  </a:rPr>
                  <a:t>具有保留</a:t>
                </a:r>
                <a14:m>
                  <m:oMath xmlns:m="http://schemas.openxmlformats.org/officeDocument/2006/math">
                    <m:r>
                      <a:rPr lang="en-US" altLang="zh-CN" sz="1600" b="1" i="1">
                        <a:solidFill>
                          <a:schemeClr val="tx1"/>
                        </a:solidFill>
                        <a:latin typeface="Cambria Math" panose="02040503050406030204" pitchFamily="18" charset="0"/>
                        <a:ea typeface="微软雅黑" panose="020B0503020204020204" pitchFamily="34" charset="-122"/>
                      </a:rPr>
                      <m:t>𝒙</m:t>
                    </m:r>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𝒕</m:t>
                        </m:r>
                      </m:e>
                    </m:d>
                  </m:oMath>
                </a14:m>
                <a:r>
                  <a:rPr lang="zh-CN" altLang="zh-CN" sz="1600" b="1" dirty="0">
                    <a:solidFill>
                      <a:schemeClr val="tx1"/>
                    </a:solidFill>
                    <a:latin typeface="Times New Roman" panose="02020603050405020304" pitchFamily="18" charset="0"/>
                    <a:ea typeface="微软雅黑" panose="020B0503020204020204" pitchFamily="34" charset="-122"/>
                  </a:rPr>
                  <a:t>和</a:t>
                </a:r>
                <a14:m>
                  <m:oMath xmlns:m="http://schemas.openxmlformats.org/officeDocument/2006/math">
                    <m:r>
                      <a:rPr lang="en-US" altLang="zh-CN" sz="1600" b="1" i="1">
                        <a:solidFill>
                          <a:schemeClr val="tx1"/>
                        </a:solidFill>
                        <a:latin typeface="Cambria Math" panose="02040503050406030204" pitchFamily="18" charset="0"/>
                        <a:ea typeface="微软雅黑" panose="020B0503020204020204" pitchFamily="34" charset="-122"/>
                      </a:rPr>
                      <m:t>𝒚</m:t>
                    </m:r>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𝒕</m:t>
                        </m:r>
                      </m:e>
                    </m:d>
                  </m:oMath>
                </a14:m>
                <a:r>
                  <a:rPr lang="zh-CN" altLang="zh-CN" sz="1600" b="1" dirty="0">
                    <a:solidFill>
                      <a:schemeClr val="tx1"/>
                    </a:solidFill>
                    <a:latin typeface="Times New Roman" panose="02020603050405020304" pitchFamily="18" charset="0"/>
                    <a:ea typeface="微软雅黑" panose="020B0503020204020204" pitchFamily="34" charset="-122"/>
                  </a:rPr>
                  <a:t>的基频和共有谐频的频谱特征</a:t>
                </a:r>
                <a:r>
                  <a:rPr lang="zh-CN" altLang="en-US" sz="1600" b="1" dirty="0">
                    <a:solidFill>
                      <a:schemeClr val="tx1"/>
                    </a:solidFill>
                    <a:latin typeface="Times New Roman" panose="02020603050405020304" pitchFamily="18" charset="0"/>
                    <a:ea typeface="微软雅黑" panose="020B0503020204020204" pitchFamily="34" charset="-122"/>
                  </a:rPr>
                  <a:t>；</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𝒙𝒚</m:t>
                        </m:r>
                      </m:sub>
                    </m:sSub>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𝝉</m:t>
                    </m:r>
                    <m:r>
                      <a:rPr lang="en-US" altLang="zh-CN" sz="1600" b="1">
                        <a:solidFill>
                          <a:schemeClr val="tx1"/>
                        </a:solidFill>
                        <a:latin typeface="Cambria Math" panose="02040503050406030204" pitchFamily="18" charset="0"/>
                        <a:ea typeface="微软雅黑" panose="020B0503020204020204" pitchFamily="34" charset="-122"/>
                      </a:rPr>
                      <m:t>)∣⩽</m:t>
                    </m:r>
                    <m:rad>
                      <m:radPr>
                        <m:degHide m:val="on"/>
                        <m:ctrlPr>
                          <a:rPr lang="zh-CN" altLang="zh-CN" sz="1600" b="1" i="1">
                            <a:solidFill>
                              <a:schemeClr val="tx1"/>
                            </a:solidFill>
                            <a:latin typeface="Cambria Math" panose="02040503050406030204" pitchFamily="18" charset="0"/>
                            <a:ea typeface="微软雅黑" panose="020B0503020204020204" pitchFamily="34" charset="-122"/>
                          </a:rPr>
                        </m:ctrlPr>
                      </m:radPr>
                      <m:deg/>
                      <m:e>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m:t>
                            </m:r>
                          </m:sub>
                        </m:sSub>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𝟎</m:t>
                        </m:r>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𝒚</m:t>
                            </m:r>
                          </m:sub>
                        </m:sSub>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𝟎</m:t>
                        </m:r>
                        <m:r>
                          <a:rPr lang="en-US" altLang="zh-CN" sz="1600" b="1">
                            <a:solidFill>
                              <a:schemeClr val="tx1"/>
                            </a:solidFill>
                            <a:latin typeface="Cambria Math" panose="02040503050406030204" pitchFamily="18" charset="0"/>
                            <a:ea typeface="微软雅黑" panose="020B0503020204020204" pitchFamily="34" charset="-122"/>
                          </a:rPr>
                          <m:t>)</m:t>
                        </m:r>
                      </m:e>
                    </m:rad>
                  </m:oMath>
                </a14:m>
                <a:r>
                  <a:rPr lang="zh-CN" altLang="zh-CN" sz="1600" b="1" dirty="0">
                    <a:solidFill>
                      <a:schemeClr val="tx1"/>
                    </a:solidFill>
                    <a:latin typeface="Times New Roman" panose="02020603050405020304" pitchFamily="18" charset="0"/>
                    <a:ea typeface="微软雅黑" panose="020B0503020204020204" pitchFamily="34" charset="-122"/>
                  </a:rPr>
                  <a:t>。</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285750" lvl="1" indent="-285750">
                  <a:lnSpc>
                    <a:spcPct val="110000"/>
                  </a:lnSpc>
                  <a:buClr>
                    <a:schemeClr val="accent3">
                      <a:lumMod val="75000"/>
                    </a:schemeClr>
                  </a:buClr>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从噪声中检测微弱信号的理论基础：</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r>
                  <a:rPr lang="zh-CN" altLang="en-US" b="1" dirty="0">
                    <a:solidFill>
                      <a:schemeClr val="tx1"/>
                    </a:solidFill>
                    <a:latin typeface="Times New Roman" panose="02020603050405020304" pitchFamily="18" charset="0"/>
                    <a:ea typeface="微软雅黑" panose="020B0503020204020204" pitchFamily="34" charset="-122"/>
                  </a:rPr>
                  <a:t>被检测信号和系统的观察噪声之间不存在相关性，满足</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𝒙𝒚</m:t>
                        </m:r>
                      </m:sub>
                    </m:sSub>
                    <m:d>
                      <m:dPr>
                        <m:ctrlPr>
                          <a:rPr lang="zh-CN" altLang="zh-CN" b="1" i="1">
                            <a:latin typeface="Cambria Math" panose="02040503050406030204" pitchFamily="18" charset="0"/>
                          </a:rPr>
                        </m:ctrlPr>
                      </m:dPr>
                      <m:e>
                        <m:r>
                          <a:rPr lang="en-US" altLang="zh-CN" b="1" i="1">
                            <a:latin typeface="Cambria Math" panose="02040503050406030204" pitchFamily="18" charset="0"/>
                          </a:rPr>
                          <m:t>𝝉</m:t>
                        </m:r>
                      </m:e>
                    </m:d>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𝒚𝒙</m:t>
                        </m:r>
                      </m:sub>
                    </m:sSub>
                    <m:d>
                      <m:dPr>
                        <m:ctrlPr>
                          <a:rPr lang="zh-CN" altLang="zh-CN" b="1" i="1">
                            <a:latin typeface="Cambria Math" panose="02040503050406030204" pitchFamily="18" charset="0"/>
                          </a:rPr>
                        </m:ctrlPr>
                      </m:dPr>
                      <m:e>
                        <m:r>
                          <a:rPr lang="en-US" altLang="zh-CN" b="1" i="1">
                            <a:latin typeface="Cambria Math" panose="02040503050406030204" pitchFamily="18" charset="0"/>
                          </a:rPr>
                          <m:t>𝝉</m:t>
                        </m:r>
                      </m:e>
                    </m:d>
                    <m:r>
                      <a:rPr lang="en-US" altLang="zh-CN" b="1">
                        <a:latin typeface="Cambria Math" panose="02040503050406030204" pitchFamily="18" charset="0"/>
                      </a:rPr>
                      <m:t>=</m:t>
                    </m:r>
                    <m:r>
                      <a:rPr lang="en-US" altLang="zh-CN" b="1" i="1" smtClean="0">
                        <a:latin typeface="Cambria Math" panose="02040503050406030204" pitchFamily="18" charset="0"/>
                      </a:rPr>
                      <m:t>𝟎</m:t>
                    </m:r>
                  </m:oMath>
                </a14:m>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r>
                  <a:rPr lang="zh-CN" altLang="en-US" b="1" dirty="0">
                    <a:solidFill>
                      <a:schemeClr val="tx1"/>
                    </a:solidFill>
                    <a:latin typeface="Times New Roman" panose="02020603050405020304" pitchFamily="18" charset="0"/>
                    <a:ea typeface="微软雅黑" panose="020B0503020204020204" pitchFamily="34" charset="-122"/>
                  </a:rPr>
                  <a:t>如果互相关函数为非</a:t>
                </a:r>
                <a:r>
                  <a:rPr lang="en-US" altLang="zh-CN" b="1" dirty="0">
                    <a:solidFill>
                      <a:schemeClr val="tx1"/>
                    </a:solidFill>
                    <a:latin typeface="Times New Roman" panose="02020603050405020304" pitchFamily="18" charset="0"/>
                    <a:ea typeface="微软雅黑" panose="020B0503020204020204" pitchFamily="34" charset="-122"/>
                  </a:rPr>
                  <a:t>0</a:t>
                </a:r>
                <a:r>
                  <a:rPr lang="zh-CN" altLang="en-US" b="1" dirty="0">
                    <a:solidFill>
                      <a:schemeClr val="tx1"/>
                    </a:solidFill>
                    <a:latin typeface="Times New Roman" panose="02020603050405020304" pitchFamily="18" charset="0"/>
                    <a:ea typeface="微软雅黑" panose="020B0503020204020204" pitchFamily="34" charset="-122"/>
                  </a:rPr>
                  <a:t>值，则表示两者间有一定的统计相关性。</a:t>
                </a: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671650"/>
                <a:ext cx="8686800" cy="3285258"/>
              </a:xfrm>
              <a:prstGeom prst="rect">
                <a:avLst/>
              </a:prstGeom>
              <a:blipFill>
                <a:blip r:embed="rId3"/>
                <a:stretch>
                  <a:fillRect l="-350" r="-3079" b="-1105"/>
                </a:stretch>
              </a:blipFill>
            </p:spPr>
            <p:txBody>
              <a:bodyPr/>
              <a:lstStyle/>
              <a:p>
                <a:r>
                  <a:rPr lang="zh-CN" altLang="en-US">
                    <a:noFill/>
                  </a:rPr>
                  <a:t> </a:t>
                </a:r>
              </a:p>
            </p:txBody>
          </p:sp>
        </mc:Fallback>
      </mc:AlternateContent>
      <p:sp>
        <p:nvSpPr>
          <p:cNvPr id="6" name="矩形 5"/>
          <p:cNvSpPr/>
          <p:nvPr/>
        </p:nvSpPr>
        <p:spPr>
          <a:xfrm>
            <a:off x="899592" y="1233797"/>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噪声的互相关函数</a:t>
            </a:r>
          </a:p>
        </p:txBody>
      </p:sp>
      <p:sp>
        <p:nvSpPr>
          <p:cNvPr id="7" name="七角星 6"/>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542818" y="1822217"/>
                <a:ext cx="6084676" cy="713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𝒚𝒙</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e>
                      </m:d>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𝒚𝒙</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𝝉</m:t>
                          </m:r>
                          <m:r>
                            <a:rPr lang="zh-CN" altLang="en-US" b="1" i="0">
                              <a:latin typeface="Cambria Math" panose="02040503050406030204" pitchFamily="18" charset="0"/>
                            </a:rPr>
                            <m:t> </m:t>
                          </m:r>
                        </m:e>
                      </m:d>
                      <m:r>
                        <a:rPr lang="zh-CN" altLang="en-US" b="1" i="0">
                          <a:latin typeface="Cambria Math" panose="02040503050406030204" pitchFamily="18" charset="0"/>
                        </a:rPr>
                        <m:t> =</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0">
                              <a:latin typeface="Cambria Math" panose="02040503050406030204" pitchFamily="18" charset="0"/>
                            </a:rPr>
                            <m:t>𝐓</m:t>
                          </m:r>
                        </m:sub>
                        <m:sup>
                          <m:r>
                            <a:rPr lang="zh-CN" altLang="en-US" b="1" i="1">
                              <a:latin typeface="Cambria Math" panose="02040503050406030204" pitchFamily="18" charset="0"/>
                            </a:rPr>
                            <m:t>𝑻</m:t>
                          </m:r>
                        </m:sup>
                        <m:e>
                          <m:r>
                            <a:rPr lang="zh-CN" altLang="en-US" b="1" i="1">
                              <a:latin typeface="Cambria Math" panose="02040503050406030204" pitchFamily="18" charset="0"/>
                            </a:rPr>
                            <m:t>𝒚</m:t>
                          </m:r>
                        </m:e>
                      </m:nary>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𝒙</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r>
                            <a:rPr lang="zh-CN" altLang="en-US" b="1" i="1">
                              <a:latin typeface="Cambria Math" panose="02040503050406030204" pitchFamily="18" charset="0"/>
                            </a:rPr>
                            <m:t>𝝉</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542818" y="1822217"/>
                <a:ext cx="6084676" cy="7135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175956" y="3003798"/>
                <a:ext cx="2765885" cy="387991"/>
              </a:xfrm>
              <a:prstGeom prst="rect">
                <a:avLst/>
              </a:prstGeom>
            </p:spPr>
            <p:txBody>
              <a:bodyPr wrap="none">
                <a:spAutoFit/>
              </a:bodyPr>
              <a:lstStyle/>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𝒙𝒚</m:t>
                        </m:r>
                      </m:sub>
                    </m:sSub>
                    <m:d>
                      <m:dPr>
                        <m:ctrlPr>
                          <a:rPr lang="zh-CN" altLang="zh-CN" sz="1600" b="1" i="1">
                            <a:latin typeface="Cambria Math" panose="02040503050406030204" pitchFamily="18" charset="0"/>
                            <a:ea typeface="微软雅黑" panose="020B0503020204020204" pitchFamily="34" charset="-122"/>
                          </a:rPr>
                        </m:ctrlPr>
                      </m:dPr>
                      <m:e>
                        <m:r>
                          <a:rPr lang="en-US" altLang="zh-CN" sz="1600" b="1" i="1">
                            <a:latin typeface="Cambria Math" panose="02040503050406030204" pitchFamily="18" charset="0"/>
                            <a:ea typeface="微软雅黑" panose="020B0503020204020204" pitchFamily="34" charset="-122"/>
                          </a:rPr>
                          <m:t>𝝉</m:t>
                        </m:r>
                      </m:e>
                    </m:d>
                    <m:r>
                      <a:rPr lang="en-US" altLang="zh-CN" sz="1600" b="1">
                        <a:latin typeface="Cambria Math" panose="02040503050406030204" pitchFamily="18" charset="0"/>
                        <a:ea typeface="微软雅黑" panose="020B0503020204020204" pitchFamily="34" charset="-122"/>
                      </a:rPr>
                      <m:t>≠</m:t>
                    </m:r>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𝒙𝒚</m:t>
                        </m:r>
                      </m:sub>
                    </m:sSub>
                    <m:d>
                      <m:dPr>
                        <m:ctrlPr>
                          <a:rPr lang="zh-CN" altLang="zh-CN" sz="1600" b="1" i="1">
                            <a:latin typeface="Cambria Math" panose="02040503050406030204" pitchFamily="18" charset="0"/>
                            <a:ea typeface="微软雅黑" panose="020B0503020204020204" pitchFamily="34" charset="-122"/>
                          </a:rPr>
                        </m:ctrlPr>
                      </m:dPr>
                      <m:e>
                        <m:r>
                          <a:rPr lang="en-US" altLang="zh-CN" sz="1600" b="1">
                            <a:latin typeface="Cambria Math" panose="02040503050406030204" pitchFamily="18" charset="0"/>
                            <a:ea typeface="微软雅黑" panose="020B0503020204020204" pitchFamily="34" charset="-122"/>
                          </a:rPr>
                          <m:t>−</m:t>
                        </m:r>
                        <m:r>
                          <a:rPr lang="en-US" altLang="zh-CN" sz="1600" b="1" i="1">
                            <a:latin typeface="Cambria Math" panose="02040503050406030204" pitchFamily="18" charset="0"/>
                            <a:ea typeface="微软雅黑" panose="020B0503020204020204" pitchFamily="34" charset="-122"/>
                          </a:rPr>
                          <m:t>𝝉</m:t>
                        </m:r>
                      </m:e>
                    </m:d>
                  </m:oMath>
                </a14:m>
                <a:r>
                  <a:rPr lang="zh-CN" altLang="en-US" sz="1600" b="1" dirty="0">
                    <a:latin typeface="Times New Roman" panose="02020603050405020304" pitchFamily="18" charset="0"/>
                    <a:ea typeface="微软雅黑" panose="020B0503020204020204" pitchFamily="34" charset="-122"/>
                  </a:rPr>
                  <a:t>；</a:t>
                </a:r>
                <a:endParaRPr lang="zh-CN" altLang="zh-CN" sz="1600" b="1" dirty="0">
                  <a:latin typeface="Times New Roman" panose="02020603050405020304" pitchFamily="18" charset="0"/>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4175956" y="3003798"/>
                <a:ext cx="2765885" cy="387991"/>
              </a:xfrm>
              <a:prstGeom prst="rect">
                <a:avLst/>
              </a:prstGeom>
              <a:blipFill>
                <a:blip r:embed="rId5"/>
                <a:stretch>
                  <a:fillRect r="-220" b="-12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8087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p:sp>
        <p:nvSpPr>
          <p:cNvPr id="8" name="矩形 7"/>
          <p:cNvSpPr/>
          <p:nvPr/>
        </p:nvSpPr>
        <p:spPr>
          <a:xfrm>
            <a:off x="228600" y="1075414"/>
            <a:ext cx="8686800" cy="39010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在电子电路中，</a:t>
            </a:r>
            <a:r>
              <a:rPr lang="zh-CN" altLang="en-US" b="1" dirty="0">
                <a:solidFill>
                  <a:schemeClr val="accent1"/>
                </a:solidFill>
                <a:latin typeface="Times New Roman" panose="02020603050405020304" pitchFamily="18" charset="0"/>
                <a:ea typeface="微软雅黑" panose="020B0503020204020204" pitchFamily="34" charset="-122"/>
              </a:rPr>
              <a:t>噪声</a:t>
            </a:r>
            <a:r>
              <a:rPr lang="zh-CN" altLang="en-US" b="1" dirty="0">
                <a:solidFill>
                  <a:prstClr val="black"/>
                </a:solidFill>
                <a:latin typeface="Times New Roman" panose="02020603050405020304" pitchFamily="18" charset="0"/>
                <a:ea typeface="微软雅黑" panose="020B0503020204020204" pitchFamily="34" charset="-122"/>
              </a:rPr>
              <a:t>的存在会</a:t>
            </a:r>
            <a:r>
              <a:rPr lang="zh-CN" altLang="en-US" b="1" dirty="0">
                <a:solidFill>
                  <a:schemeClr val="accent1"/>
                </a:solidFill>
                <a:latin typeface="Times New Roman" panose="02020603050405020304" pitchFamily="18" charset="0"/>
                <a:ea typeface="微软雅黑" panose="020B0503020204020204" pitchFamily="34" charset="-122"/>
              </a:rPr>
              <a:t>干扰并削弱微弱信号</a:t>
            </a:r>
            <a:r>
              <a:rPr lang="zh-CN" altLang="en-US" b="1" dirty="0">
                <a:solidFill>
                  <a:prstClr val="black"/>
                </a:solidFill>
                <a:latin typeface="Times New Roman" panose="02020603050405020304" pitchFamily="18" charset="0"/>
                <a:ea typeface="微软雅黑" panose="020B0503020204020204" pitchFamily="34" charset="-122"/>
              </a:rPr>
              <a:t>，从而对其检测造成困扰；</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需要采用特定的检测方法来有效地从噪声中提取出微弱信号；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微弱信号检测的常用方法主要有：</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相关检测法：通过信号与噪声的</a:t>
            </a:r>
            <a:r>
              <a:rPr lang="zh-CN" altLang="en-US" b="1" dirty="0">
                <a:solidFill>
                  <a:schemeClr val="accent1"/>
                </a:solidFill>
                <a:latin typeface="Times New Roman" panose="02020603050405020304" pitchFamily="18" charset="0"/>
                <a:ea typeface="微软雅黑" panose="020B0503020204020204" pitchFamily="34" charset="-122"/>
              </a:rPr>
              <a:t>相关性抑制噪声</a:t>
            </a:r>
            <a:r>
              <a:rPr lang="zh-CN" altLang="en-US" b="1" dirty="0">
                <a:solidFill>
                  <a:prstClr val="black"/>
                </a:solidFill>
                <a:latin typeface="Times New Roman" panose="02020603050405020304" pitchFamily="18" charset="0"/>
                <a:ea typeface="微软雅黑" panose="020B0503020204020204" pitchFamily="34" charset="-122"/>
              </a:rPr>
              <a:t>，提升精度；</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同步积累法：通过信号</a:t>
            </a:r>
            <a:r>
              <a:rPr lang="zh-CN" altLang="en-US" b="1" dirty="0">
                <a:solidFill>
                  <a:schemeClr val="accent1"/>
                </a:solidFill>
                <a:latin typeface="Times New Roman" panose="02020603050405020304" pitchFamily="18" charset="0"/>
                <a:ea typeface="微软雅黑" panose="020B0503020204020204" pitchFamily="34" charset="-122"/>
              </a:rPr>
              <a:t>同步积累增强能量</a:t>
            </a:r>
            <a:r>
              <a:rPr lang="zh-CN" altLang="en-US" b="1" dirty="0">
                <a:solidFill>
                  <a:prstClr val="black"/>
                </a:solidFill>
                <a:latin typeface="Times New Roman" panose="02020603050405020304" pitchFamily="18" charset="0"/>
                <a:ea typeface="微软雅黑" panose="020B0503020204020204" pitchFamily="34" charset="-122"/>
              </a:rPr>
              <a:t>，提高检测灵敏度。（相关性要求低，具有更广泛的适用性）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同步积累法基于信号的</a:t>
            </a:r>
            <a:r>
              <a:rPr lang="zh-CN" altLang="en-US" b="1" dirty="0">
                <a:solidFill>
                  <a:srgbClr val="FF0000"/>
                </a:solidFill>
                <a:latin typeface="Times New Roman" panose="02020603050405020304" pitchFamily="18" charset="0"/>
                <a:ea typeface="微软雅黑" panose="020B0503020204020204" pitchFamily="34" charset="-122"/>
              </a:rPr>
              <a:t>稳定</a:t>
            </a:r>
            <a:r>
              <a:rPr lang="zh-CN" altLang="en-US" b="1" dirty="0">
                <a:solidFill>
                  <a:prstClr val="black"/>
                </a:solidFill>
                <a:latin typeface="Times New Roman" panose="02020603050405020304" pitchFamily="18" charset="0"/>
                <a:ea typeface="微软雅黑" panose="020B0503020204020204" pitchFamily="34" charset="-122"/>
              </a:rPr>
              <a:t>特性和噪声的</a:t>
            </a:r>
            <a:r>
              <a:rPr lang="zh-CN" altLang="en-US" b="1" dirty="0">
                <a:solidFill>
                  <a:srgbClr val="FF0000"/>
                </a:solidFill>
                <a:latin typeface="Times New Roman" panose="02020603050405020304" pitchFamily="18" charset="0"/>
                <a:ea typeface="微软雅黑" panose="020B0503020204020204" pitchFamily="34" charset="-122"/>
              </a:rPr>
              <a:t>随机</a:t>
            </a:r>
            <a:r>
              <a:rPr lang="zh-CN" altLang="en-US" b="1" dirty="0">
                <a:solidFill>
                  <a:prstClr val="black"/>
                </a:solidFill>
                <a:latin typeface="Times New Roman" panose="02020603050405020304" pitchFamily="18" charset="0"/>
                <a:ea typeface="微软雅黑" panose="020B0503020204020204" pitchFamily="34" charset="-122"/>
              </a:rPr>
              <a:t>特性；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信号具有</a:t>
            </a:r>
            <a:r>
              <a:rPr lang="zh-CN" altLang="en-US" b="1" dirty="0">
                <a:solidFill>
                  <a:srgbClr val="FF0000"/>
                </a:solidFill>
                <a:latin typeface="Times New Roman" panose="02020603050405020304" pitchFamily="18" charset="0"/>
                <a:ea typeface="微软雅黑" panose="020B0503020204020204" pitchFamily="34" charset="-122"/>
              </a:rPr>
              <a:t>周期性重复性</a:t>
            </a:r>
            <a:r>
              <a:rPr lang="zh-CN" altLang="en-US" b="1" dirty="0">
                <a:solidFill>
                  <a:prstClr val="black"/>
                </a:solidFill>
                <a:latin typeface="Times New Roman" panose="02020603050405020304" pitchFamily="18" charset="0"/>
                <a:ea typeface="微软雅黑" panose="020B0503020204020204" pitchFamily="34" charset="-122"/>
              </a:rPr>
              <a:t>，而噪声则不具有这一特性；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接收端在每个周期中收到的信号都会受到</a:t>
            </a:r>
            <a:r>
              <a:rPr lang="zh-CN" altLang="en-US" b="1" dirty="0">
                <a:solidFill>
                  <a:srgbClr val="FF0000"/>
                </a:solidFill>
                <a:latin typeface="Times New Roman" panose="02020603050405020304" pitchFamily="18" charset="0"/>
                <a:ea typeface="微软雅黑" panose="020B0503020204020204" pitchFamily="34" charset="-122"/>
              </a:rPr>
              <a:t>不同的干扰</a:t>
            </a:r>
            <a:r>
              <a:rPr lang="zh-CN" altLang="en-US" b="1" dirty="0">
                <a:solidFill>
                  <a:prstClr val="black"/>
                </a:solidFill>
                <a:latin typeface="Times New Roman" panose="02020603050405020304" pitchFamily="18" charset="0"/>
                <a:ea typeface="微软雅黑" panose="020B0503020204020204" pitchFamily="34" charset="-122"/>
              </a:rPr>
              <a:t>，从而产生</a:t>
            </a:r>
            <a:r>
              <a:rPr lang="zh-CN" altLang="en-US" b="1" dirty="0">
                <a:solidFill>
                  <a:srgbClr val="FF0000"/>
                </a:solidFill>
                <a:latin typeface="Times New Roman" panose="02020603050405020304" pitchFamily="18" charset="0"/>
                <a:ea typeface="微软雅黑" panose="020B0503020204020204" pitchFamily="34" charset="-122"/>
              </a:rPr>
              <a:t>不同的畸变</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通过比较这些畸变信号，可以识别出信号的真实形态。信号的</a:t>
            </a:r>
            <a:r>
              <a:rPr lang="zh-CN" altLang="en-US" b="1" dirty="0">
                <a:solidFill>
                  <a:srgbClr val="FF0000"/>
                </a:solidFill>
                <a:latin typeface="Times New Roman" panose="02020603050405020304" pitchFamily="18" charset="0"/>
                <a:ea typeface="微软雅黑" panose="020B0503020204020204" pitchFamily="34" charset="-122"/>
              </a:rPr>
              <a:t>重复次数越多</a:t>
            </a:r>
            <a:r>
              <a:rPr lang="zh-CN" altLang="en-US" b="1" dirty="0">
                <a:solidFill>
                  <a:prstClr val="black"/>
                </a:solidFill>
                <a:latin typeface="Times New Roman" panose="02020603050405020304" pitchFamily="18" charset="0"/>
                <a:ea typeface="微软雅黑" panose="020B0503020204020204" pitchFamily="34" charset="-122"/>
              </a:rPr>
              <a:t>，输出的信号就越</a:t>
            </a:r>
            <a:r>
              <a:rPr lang="zh-CN" altLang="en-US" b="1" dirty="0">
                <a:solidFill>
                  <a:srgbClr val="FF0000"/>
                </a:solidFill>
                <a:latin typeface="Times New Roman" panose="02020603050405020304" pitchFamily="18" charset="0"/>
                <a:ea typeface="微软雅黑" panose="020B0503020204020204" pitchFamily="34" charset="-122"/>
              </a:rPr>
              <a:t>接近其原始形态</a:t>
            </a:r>
            <a:r>
              <a:rPr lang="zh-CN" altLang="en-US" b="1" dirty="0">
                <a:solidFill>
                  <a:prstClr val="black"/>
                </a:solidFill>
                <a:latin typeface="Times New Roman" panose="02020603050405020304" pitchFamily="18" charset="0"/>
                <a:ea typeface="微软雅黑" panose="020B0503020204020204" pitchFamily="34" charset="-122"/>
              </a:rPr>
              <a:t>，从而</a:t>
            </a:r>
            <a:r>
              <a:rPr lang="zh-CN" altLang="en-US" b="1" dirty="0">
                <a:solidFill>
                  <a:srgbClr val="FF0000"/>
                </a:solidFill>
                <a:latin typeface="Times New Roman" panose="02020603050405020304" pitchFamily="18" charset="0"/>
                <a:ea typeface="微软雅黑" panose="020B0503020204020204" pitchFamily="34" charset="-122"/>
              </a:rPr>
              <a:t>提高</a:t>
            </a:r>
            <a:r>
              <a:rPr lang="zh-CN" altLang="en-US" b="1" dirty="0">
                <a:solidFill>
                  <a:prstClr val="black"/>
                </a:solidFill>
                <a:latin typeface="Times New Roman" panose="02020603050405020304" pitchFamily="18" charset="0"/>
                <a:ea typeface="微软雅黑" panose="020B0503020204020204" pitchFamily="34" charset="-122"/>
              </a:rPr>
              <a:t>了</a:t>
            </a:r>
            <a:r>
              <a:rPr lang="zh-CN" altLang="en-US" b="1" dirty="0">
                <a:solidFill>
                  <a:srgbClr val="FF0000"/>
                </a:solidFill>
                <a:latin typeface="Times New Roman" panose="02020603050405020304" pitchFamily="18" charset="0"/>
                <a:ea typeface="微软雅黑" panose="020B0503020204020204" pitchFamily="34" charset="-122"/>
              </a:rPr>
              <a:t>信噪比</a:t>
            </a:r>
            <a:r>
              <a:rPr lang="zh-CN" altLang="en-US" b="1" dirty="0">
                <a:solidFill>
                  <a:prstClr val="black"/>
                </a:solidFill>
                <a:latin typeface="Times New Roman" panose="02020603050405020304" pitchFamily="18" charset="0"/>
                <a:ea typeface="微软雅黑" panose="020B0503020204020204" pitchFamily="34" charset="-122"/>
              </a:rPr>
              <a:t>和系统的</a:t>
            </a:r>
            <a:r>
              <a:rPr lang="zh-CN" altLang="en-US" b="1" dirty="0">
                <a:solidFill>
                  <a:srgbClr val="FF0000"/>
                </a:solidFill>
                <a:latin typeface="Times New Roman" panose="02020603050405020304" pitchFamily="18" charset="0"/>
                <a:ea typeface="微软雅黑" panose="020B0503020204020204" pitchFamily="34" charset="-122"/>
              </a:rPr>
              <a:t>噪声抑制</a:t>
            </a:r>
            <a:r>
              <a:rPr lang="zh-CN" altLang="en-US" b="1" dirty="0">
                <a:solidFill>
                  <a:prstClr val="black"/>
                </a:solidFill>
                <a:latin typeface="Times New Roman" panose="02020603050405020304" pitchFamily="18" charset="0"/>
                <a:ea typeface="微软雅黑" panose="020B0503020204020204" pitchFamily="34" charset="-122"/>
              </a:rPr>
              <a:t>能力；</a:t>
            </a:r>
          </a:p>
        </p:txBody>
      </p:sp>
    </p:spTree>
    <p:extLst>
      <p:ext uri="{BB962C8B-B14F-4D97-AF65-F5344CB8AC3E}">
        <p14:creationId xmlns:p14="http://schemas.microsoft.com/office/powerpoint/2010/main" val="820801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mc:AlternateContent xmlns:mc="http://schemas.openxmlformats.org/markup-compatibility/2006" xmlns:a14="http://schemas.microsoft.com/office/drawing/2010/main">
        <mc:Choice Requires="a14">
          <p:sp>
            <p:nvSpPr>
              <p:cNvPr id="8" name="矩形 7"/>
              <p:cNvSpPr/>
              <p:nvPr/>
            </p:nvSpPr>
            <p:spPr>
              <a:xfrm>
                <a:off x="228600" y="1075414"/>
                <a:ext cx="8686800" cy="3956468"/>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在接收端，同步积累法将</a:t>
                </a:r>
                <a:r>
                  <a:rPr lang="zh-CN" altLang="en-US" b="1" dirty="0">
                    <a:solidFill>
                      <a:srgbClr val="FF0000"/>
                    </a:solidFill>
                    <a:latin typeface="Times New Roman" panose="02020603050405020304" pitchFamily="18" charset="0"/>
                    <a:ea typeface="微软雅黑" panose="020B0503020204020204" pitchFamily="34" charset="-122"/>
                  </a:rPr>
                  <a:t>重复</a:t>
                </a:r>
                <a:r>
                  <a:rPr lang="zh-CN" altLang="en-US" b="1" dirty="0">
                    <a:solidFill>
                      <a:prstClr val="black"/>
                    </a:solidFill>
                    <a:latin typeface="Times New Roman" panose="02020603050405020304" pitchFamily="18" charset="0"/>
                    <a:ea typeface="微软雅黑" panose="020B0503020204020204" pitchFamily="34" charset="-122"/>
                  </a:rPr>
                  <a:t>收到的</a:t>
                </a:r>
                <a:r>
                  <a:rPr lang="zh-CN" altLang="en-US" b="1" dirty="0">
                    <a:solidFill>
                      <a:srgbClr val="FF0000"/>
                    </a:solidFill>
                    <a:latin typeface="Times New Roman" panose="02020603050405020304" pitchFamily="18" charset="0"/>
                    <a:ea typeface="微软雅黑" panose="020B0503020204020204" pitchFamily="34" charset="-122"/>
                  </a:rPr>
                  <a:t>信号</a:t>
                </a:r>
                <a:r>
                  <a:rPr lang="zh-CN" altLang="en-US" b="1" dirty="0">
                    <a:solidFill>
                      <a:prstClr val="black"/>
                    </a:solidFill>
                    <a:latin typeface="Times New Roman" panose="02020603050405020304" pitchFamily="18" charset="0"/>
                    <a:ea typeface="微软雅黑" panose="020B0503020204020204" pitchFamily="34" charset="-122"/>
                  </a:rPr>
                  <a:t>进行</a:t>
                </a:r>
                <a:r>
                  <a:rPr lang="zh-CN" altLang="en-US" b="1" dirty="0">
                    <a:solidFill>
                      <a:srgbClr val="FF0000"/>
                    </a:solidFill>
                    <a:latin typeface="Times New Roman" panose="02020603050405020304" pitchFamily="18" charset="0"/>
                    <a:ea typeface="微软雅黑" panose="020B0503020204020204" pitchFamily="34" charset="-122"/>
                  </a:rPr>
                  <a:t>叠加</a:t>
                </a:r>
                <a:r>
                  <a:rPr lang="zh-CN" altLang="en-US" b="1" dirty="0">
                    <a:solidFill>
                      <a:prstClr val="black"/>
                    </a:solidFill>
                    <a:latin typeface="Times New Roman" panose="02020603050405020304" pitchFamily="18" charset="0"/>
                    <a:ea typeface="微软雅黑" panose="020B0503020204020204" pitchFamily="34" charset="-122"/>
                  </a:rPr>
                  <a:t>，并</a:t>
                </a:r>
                <a:r>
                  <a:rPr lang="zh-CN" altLang="en-US" b="1" dirty="0">
                    <a:solidFill>
                      <a:srgbClr val="FF0000"/>
                    </a:solidFill>
                    <a:latin typeface="Times New Roman" panose="02020603050405020304" pitchFamily="18" charset="0"/>
                    <a:ea typeface="微软雅黑" panose="020B0503020204020204" pitchFamily="34" charset="-122"/>
                  </a:rPr>
                  <a:t>累积多次获得</a:t>
                </a:r>
                <a:r>
                  <a:rPr lang="zh-CN" altLang="en-US" b="1" dirty="0">
                    <a:solidFill>
                      <a:prstClr val="black"/>
                    </a:solidFill>
                    <a:latin typeface="Times New Roman" panose="02020603050405020304" pitchFamily="18" charset="0"/>
                    <a:ea typeface="微软雅黑" panose="020B0503020204020204" pitchFamily="34" charset="-122"/>
                  </a:rPr>
                  <a:t>的部分信息，以得到完整的测量信息；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同步积累器的工作原理：</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假设信号为周期</a:t>
                </a:r>
                <a14:m>
                  <m:oMath xmlns:m="http://schemas.openxmlformats.org/officeDocument/2006/math">
                    <m:r>
                      <m:rPr>
                        <m:nor/>
                      </m:rPr>
                      <a:rPr lang="en-US" altLang="zh-CN" b="1"/>
                      <m:t>T</m:t>
                    </m:r>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的一串</a:t>
                </a:r>
                <a:r>
                  <a:rPr lang="zh-CN" altLang="en-US" b="1" dirty="0">
                    <a:solidFill>
                      <a:srgbClr val="FF0000"/>
                    </a:solidFill>
                    <a:latin typeface="Times New Roman" panose="02020603050405020304" pitchFamily="18" charset="0"/>
                    <a:ea typeface="微软雅黑" panose="020B0503020204020204" pitchFamily="34" charset="-122"/>
                  </a:rPr>
                  <a:t>窄脉冲</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信号通路接入</a:t>
                </a:r>
                <a:r>
                  <a:rPr lang="zh-CN" altLang="en-US" b="1" dirty="0">
                    <a:solidFill>
                      <a:srgbClr val="FF0000"/>
                    </a:solidFill>
                    <a:latin typeface="Times New Roman" panose="02020603050405020304" pitchFamily="18" charset="0"/>
                    <a:ea typeface="微软雅黑" panose="020B0503020204020204" pitchFamily="34" charset="-122"/>
                  </a:rPr>
                  <a:t>分配器</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每个输出端</a:t>
                </a:r>
                <a:r>
                  <a:rPr lang="zh-CN" altLang="en-US" b="1" dirty="0">
                    <a:solidFill>
                      <a:prstClr val="black"/>
                    </a:solidFill>
                    <a:latin typeface="Times New Roman" panose="02020603050405020304" pitchFamily="18" charset="0"/>
                    <a:ea typeface="微软雅黑" panose="020B0503020204020204" pitchFamily="34" charset="-122"/>
                  </a:rPr>
                  <a:t>都连接到一个</a:t>
                </a:r>
                <a:r>
                  <a:rPr lang="zh-CN" altLang="en-US" b="1" dirty="0">
                    <a:solidFill>
                      <a:srgbClr val="FF0000"/>
                    </a:solidFill>
                    <a:latin typeface="Times New Roman" panose="02020603050405020304" pitchFamily="18" charset="0"/>
                    <a:ea typeface="微软雅黑" panose="020B0503020204020204" pitchFamily="34" charset="-122"/>
                  </a:rPr>
                  <a:t>积累器</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假设分配器的工作周期与信号</a:t>
                </a:r>
                <a:r>
                  <a:rPr lang="zh-CN" altLang="en-US" b="1" dirty="0">
                    <a:solidFill>
                      <a:srgbClr val="FF0000"/>
                    </a:solidFill>
                    <a:latin typeface="Times New Roman" panose="02020603050405020304" pitchFamily="18" charset="0"/>
                    <a:ea typeface="微软雅黑" panose="020B0503020204020204" pitchFamily="34" charset="-122"/>
                  </a:rPr>
                  <a:t>周期相同</a:t>
                </a:r>
                <a:r>
                  <a:rPr lang="zh-CN" altLang="en-US" b="1" dirty="0">
                    <a:solidFill>
                      <a:prstClr val="black"/>
                    </a:solidFill>
                    <a:latin typeface="Times New Roman" panose="02020603050405020304" pitchFamily="18" charset="0"/>
                    <a:ea typeface="微软雅黑" panose="020B0503020204020204" pitchFamily="34" charset="-122"/>
                  </a:rPr>
                  <a:t>，并且可以忽略输出间的切换时间；</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分配器的工作周期被划分为与积累器数量</a:t>
                </a:r>
                <a:r>
                  <a:rPr lang="zh-CN" altLang="en-US" b="1" dirty="0">
                    <a:solidFill>
                      <a:srgbClr val="FF0000"/>
                    </a:solidFill>
                    <a:latin typeface="Times New Roman" panose="02020603050405020304" pitchFamily="18" charset="0"/>
                    <a:ea typeface="微软雅黑" panose="020B0503020204020204" pitchFamily="34" charset="-122"/>
                  </a:rPr>
                  <a:t>相等</a:t>
                </a:r>
                <a:r>
                  <a:rPr lang="zh-CN" altLang="en-US" b="1" dirty="0">
                    <a:solidFill>
                      <a:prstClr val="black"/>
                    </a:solidFill>
                    <a:latin typeface="Times New Roman" panose="02020603050405020304" pitchFamily="18" charset="0"/>
                    <a:ea typeface="微软雅黑" panose="020B0503020204020204" pitchFamily="34" charset="-122"/>
                  </a:rPr>
                  <a:t>的时间区间；</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在信号到达的时间区间内，信号通路总是连接到同一个积累器；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通过足够多次的信号重复，可以从噪声中提取微弱信号，并且，重复的</a:t>
                </a:r>
                <a:r>
                  <a:rPr lang="zh-CN" altLang="en-US" b="1" dirty="0">
                    <a:solidFill>
                      <a:srgbClr val="FF0000"/>
                    </a:solidFill>
                    <a:latin typeface="Times New Roman" panose="02020603050405020304" pitchFamily="18" charset="0"/>
                    <a:ea typeface="微软雅黑" panose="020B0503020204020204" pitchFamily="34" charset="-122"/>
                  </a:rPr>
                  <a:t>次数越多</a:t>
                </a:r>
                <a:r>
                  <a:rPr lang="zh-CN" altLang="en-US" b="1" dirty="0">
                    <a:solidFill>
                      <a:prstClr val="black"/>
                    </a:solidFill>
                    <a:latin typeface="Times New Roman" panose="02020603050405020304" pitchFamily="18" charset="0"/>
                    <a:ea typeface="微软雅黑" panose="020B0503020204020204" pitchFamily="34" charset="-122"/>
                  </a:rPr>
                  <a:t>，提取的</a:t>
                </a:r>
                <a:r>
                  <a:rPr lang="zh-CN" altLang="en-US" b="1" dirty="0">
                    <a:solidFill>
                      <a:srgbClr val="FF0000"/>
                    </a:solidFill>
                    <a:latin typeface="Times New Roman" panose="02020603050405020304" pitchFamily="18" charset="0"/>
                    <a:ea typeface="微软雅黑" panose="020B0503020204020204" pitchFamily="34" charset="-122"/>
                  </a:rPr>
                  <a:t>能力就越强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目前，同步积累法制作的</a:t>
                </a:r>
                <a:r>
                  <a:rPr lang="zh-CN" altLang="en-US" b="1" dirty="0">
                    <a:solidFill>
                      <a:srgbClr val="FF0000"/>
                    </a:solidFill>
                    <a:latin typeface="Times New Roman" panose="02020603050405020304" pitchFamily="18" charset="0"/>
                    <a:ea typeface="微软雅黑" panose="020B0503020204020204" pitchFamily="34" charset="-122"/>
                  </a:rPr>
                  <a:t>同步积分器</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取样积分器</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数字多点平均器</a:t>
                </a:r>
                <a:r>
                  <a:rPr lang="zh-CN" altLang="en-US" b="1" dirty="0">
                    <a:solidFill>
                      <a:prstClr val="black"/>
                    </a:solidFill>
                    <a:latin typeface="Times New Roman" panose="02020603050405020304" pitchFamily="18" charset="0"/>
                    <a:ea typeface="微软雅黑" panose="020B0503020204020204" pitchFamily="34" charset="-122"/>
                  </a:rPr>
                  <a:t>等设备已得到广泛应用，其中取样积分器尤为瞩目；</a:t>
                </a:r>
              </a:p>
            </p:txBody>
          </p:sp>
        </mc:Choice>
        <mc:Fallback xmlns="">
          <p:sp>
            <p:nvSpPr>
              <p:cNvPr id="8" name="矩形 7"/>
              <p:cNvSpPr>
                <a:spLocks noRot="1" noChangeAspect="1" noMove="1" noResize="1" noEditPoints="1" noAdjustHandles="1" noChangeArrowheads="1" noChangeShapeType="1" noTextEdit="1"/>
              </p:cNvSpPr>
              <p:nvPr/>
            </p:nvSpPr>
            <p:spPr>
              <a:xfrm>
                <a:off x="228600" y="1075414"/>
                <a:ext cx="8686800" cy="3956468"/>
              </a:xfrm>
              <a:prstGeom prst="rect">
                <a:avLst/>
              </a:prstGeom>
              <a:blipFill>
                <a:blip r:embed="rId3"/>
                <a:stretch>
                  <a:fillRect l="-491" r="-632" b="-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0261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p:sp>
        <p:nvSpPr>
          <p:cNvPr id="8" name="矩形 7"/>
          <p:cNvSpPr/>
          <p:nvPr/>
        </p:nvSpPr>
        <p:spPr>
          <a:xfrm>
            <a:off x="218666" y="1167594"/>
            <a:ext cx="8686800" cy="2862322"/>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取样积分器通过对信号进行</a:t>
            </a:r>
            <a:r>
              <a:rPr lang="zh-CN" altLang="en-US" b="1" dirty="0">
                <a:solidFill>
                  <a:srgbClr val="FF0000"/>
                </a:solidFill>
                <a:latin typeface="Times New Roman" panose="02020603050405020304" pitchFamily="18" charset="0"/>
                <a:ea typeface="微软雅黑" panose="020B0503020204020204" pitchFamily="34" charset="-122"/>
              </a:rPr>
              <a:t>多次采样和积分</a:t>
            </a:r>
            <a:r>
              <a:rPr lang="zh-CN" altLang="en-US" b="1" dirty="0">
                <a:solidFill>
                  <a:prstClr val="black"/>
                </a:solidFill>
                <a:latin typeface="Times New Roman" panose="02020603050405020304" pitchFamily="18" charset="0"/>
                <a:ea typeface="微软雅黑" panose="020B0503020204020204" pitchFamily="34" charset="-122"/>
              </a:rPr>
              <a:t>，以求得</a:t>
            </a:r>
            <a:r>
              <a:rPr lang="zh-CN" altLang="en-US" b="1" dirty="0">
                <a:solidFill>
                  <a:srgbClr val="FF0000"/>
                </a:solidFill>
                <a:latin typeface="Times New Roman" panose="02020603050405020304" pitchFamily="18" charset="0"/>
                <a:ea typeface="微软雅黑" panose="020B0503020204020204" pitchFamily="34" charset="-122"/>
              </a:rPr>
              <a:t>平均</a:t>
            </a:r>
            <a:r>
              <a:rPr lang="zh-CN" altLang="en-US" b="1" dirty="0">
                <a:solidFill>
                  <a:prstClr val="black"/>
                </a:solidFill>
                <a:latin typeface="Times New Roman" panose="02020603050405020304" pitchFamily="18" charset="0"/>
                <a:ea typeface="微软雅黑" panose="020B0503020204020204" pitchFamily="34" charset="-122"/>
              </a:rPr>
              <a:t>值；</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为了测量淹没在噪声中的周期脉冲信号，需要使用一个采样时间极短的采样保持器周期性地采集信号，且采样</a:t>
            </a:r>
            <a:r>
              <a:rPr lang="zh-CN" altLang="en-US" b="1" dirty="0">
                <a:solidFill>
                  <a:srgbClr val="FF0000"/>
                </a:solidFill>
                <a:latin typeface="Times New Roman" panose="02020603050405020304" pitchFamily="18" charset="0"/>
                <a:ea typeface="微软雅黑" panose="020B0503020204020204" pitchFamily="34" charset="-122"/>
              </a:rPr>
              <a:t>间隔</a:t>
            </a:r>
            <a:r>
              <a:rPr lang="zh-CN" altLang="en-US" b="1" dirty="0">
                <a:solidFill>
                  <a:prstClr val="black"/>
                </a:solidFill>
                <a:latin typeface="Times New Roman" panose="02020603050405020304" pitchFamily="18" charset="0"/>
                <a:ea typeface="微软雅黑" panose="020B0503020204020204" pitchFamily="34" charset="-122"/>
              </a:rPr>
              <a:t>必须</a:t>
            </a:r>
            <a:r>
              <a:rPr lang="zh-CN" altLang="en-US" b="1" dirty="0">
                <a:solidFill>
                  <a:srgbClr val="FF0000"/>
                </a:solidFill>
                <a:latin typeface="Times New Roman" panose="02020603050405020304" pitchFamily="18" charset="0"/>
                <a:ea typeface="微软雅黑" panose="020B0503020204020204" pitchFamily="34" charset="-122"/>
              </a:rPr>
              <a:t>满足取样定理</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如果采样周期和信号周期相同，那么采集点相对于波形的位置将保持不变；</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随机噪声可能会导致采样数值偏离信号的瞬时值，但是，如果采样保持器的</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足够大，其积分作用可以</a:t>
            </a:r>
            <a:r>
              <a:rPr lang="zh-CN" altLang="en-US" b="1" dirty="0">
                <a:solidFill>
                  <a:srgbClr val="FF0000"/>
                </a:solidFill>
                <a:latin typeface="Times New Roman" panose="02020603050405020304" pitchFamily="18" charset="0"/>
                <a:ea typeface="微软雅黑" panose="020B0503020204020204" pitchFamily="34" charset="-122"/>
              </a:rPr>
              <a:t>减弱噪声的影响</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采样次数</a:t>
            </a:r>
            <a:r>
              <a:rPr lang="zh-CN" altLang="en-US" b="1" dirty="0">
                <a:solidFill>
                  <a:srgbClr val="FF0000"/>
                </a:solidFill>
                <a:latin typeface="Times New Roman" panose="02020603050405020304" pitchFamily="18" charset="0"/>
                <a:ea typeface="微软雅黑" panose="020B0503020204020204" pitchFamily="34" charset="-122"/>
              </a:rPr>
              <a:t>越多</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噪声的平均值</a:t>
            </a:r>
            <a:r>
              <a:rPr lang="zh-CN" altLang="en-US" b="1" dirty="0">
                <a:solidFill>
                  <a:prstClr val="black"/>
                </a:solidFill>
                <a:latin typeface="Times New Roman" panose="02020603050405020304" pitchFamily="18" charset="0"/>
                <a:ea typeface="微软雅黑" panose="020B0503020204020204" pitchFamily="34" charset="-122"/>
              </a:rPr>
              <a:t>就越</a:t>
            </a:r>
            <a:r>
              <a:rPr lang="zh-CN" altLang="en-US" b="1" dirty="0">
                <a:solidFill>
                  <a:srgbClr val="FF0000"/>
                </a:solidFill>
                <a:latin typeface="Times New Roman" panose="02020603050405020304" pitchFamily="18" charset="0"/>
                <a:ea typeface="微软雅黑" panose="020B0503020204020204" pitchFamily="34" charset="-122"/>
              </a:rPr>
              <a:t>小</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当采样次数足够多时，噪声可以被视为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en-US" b="1" dirty="0">
                <a:solidFill>
                  <a:prstClr val="black"/>
                </a:solidFill>
                <a:latin typeface="Times New Roman" panose="02020603050405020304" pitchFamily="18" charset="0"/>
                <a:ea typeface="微软雅黑" panose="020B0503020204020204" pitchFamily="34" charset="-122"/>
              </a:rPr>
              <a:t>，而有用的信号则保持不变；</a:t>
            </a:r>
          </a:p>
        </p:txBody>
      </p:sp>
    </p:spTree>
    <p:extLst>
      <p:ext uri="{BB962C8B-B14F-4D97-AF65-F5344CB8AC3E}">
        <p14:creationId xmlns:p14="http://schemas.microsoft.com/office/powerpoint/2010/main" val="19686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316734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为了测量电阻的微小变化，通常需要使用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放大器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由于放大器的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输入阻抗远大于</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输出阻抗</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，电桥可以被视为处于</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开路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状态；</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的变化为</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，而其它桥臂保持不变时，电桥平衡被打破，输出电压</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𝒚</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改变为：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3167342"/>
              </a:xfrm>
              <a:prstGeom prst="rect">
                <a:avLst/>
              </a:prstGeom>
              <a:blipFill>
                <a:blip r:embed="rId3"/>
                <a:stretch>
                  <a:fillRect l="-280" t="-574"/>
                </a:stretch>
              </a:blipFill>
            </p:spPr>
            <p:txBody>
              <a:bodyPr/>
              <a:lstStyle/>
              <a:p>
                <a:r>
                  <a:rPr lang="zh-CN" altLang="en-US">
                    <a:noFill/>
                  </a:rPr>
                  <a:t> </a:t>
                </a:r>
              </a:p>
            </p:txBody>
          </p:sp>
        </mc:Fallback>
      </mc:AlternateContent>
      <p:sp>
        <p:nvSpPr>
          <p:cNvPr id="8" name="矩形 7"/>
          <p:cNvSpPr/>
          <p:nvPr/>
        </p:nvSpPr>
        <p:spPr>
          <a:xfrm>
            <a:off x="899592" y="1233797"/>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2435293" y="2827136"/>
                <a:ext cx="4273414" cy="1905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𝟎</m:t>
                          </m:r>
                        </m:sub>
                      </m:sSub>
                      <m:r>
                        <a:rPr lang="en-US" altLang="zh-CN" b="1" i="1" smtClean="0">
                          <a:latin typeface="Cambria Math" panose="02040503050406030204" pitchFamily="18" charset="0"/>
                        </a:rPr>
                        <m:t>[</m:t>
                      </m:r>
                      <m:f>
                        <m:fPr>
                          <m:ctrlPr>
                            <a:rPr lang="zh-CN" altLang="en-US" b="1" i="1">
                              <a:latin typeface="Cambria Math" panose="02040503050406030204" pitchFamily="18" charset="0"/>
                            </a:rPr>
                          </m:ctrlPr>
                        </m:fPr>
                        <m:num>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e>
                          </m:d>
                        </m:num>
                        <m:den>
                          <m:d>
                            <m:dPr>
                              <m:end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e>
                          </m:d>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den>
                      </m:f>
                      <m:r>
                        <a:rPr lang="en-US" altLang="zh-CN" b="1" i="1" smtClean="0">
                          <a:latin typeface="Cambria Math" panose="02040503050406030204" pitchFamily="18" charset="0"/>
                        </a:rPr>
                        <m:t>]</m:t>
                      </m:r>
                    </m:oMath>
                  </m:oMathPara>
                </a14:m>
                <a:endParaRPr lang="en-US" altLang="zh-CN" b="1" dirty="0"/>
              </a:p>
              <a:p>
                <a:r>
                  <a:rPr lang="zh-CN" altLang="en-US" b="1" dirty="0"/>
                  <a:t>      </a:t>
                </a:r>
                <a14:m>
                  <m:oMath xmlns:m="http://schemas.openxmlformats.org/officeDocument/2006/math">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num>
                      <m:den>
                        <m:d>
                          <m:dPr>
                            <m:begChr m:val="["/>
                            <m:ctrlPr>
                              <a:rPr lang="zh-CN" altLang="en-US" b="1" i="1">
                                <a:latin typeface="Cambria Math" panose="02040503050406030204" pitchFamily="18" charset="0"/>
                              </a:rPr>
                            </m:ctrlPr>
                          </m:dPr>
                          <m:e>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e>
                        </m:d>
                      </m:den>
                    </m:f>
                  </m:oMath>
                </a14:m>
                <a:endParaRPr lang="en-US" altLang="zh-CN" b="1" dirty="0"/>
              </a:p>
              <a:p>
                <a:r>
                  <a:rPr lang="zh-CN" altLang="en-US" b="1" dirty="0"/>
                  <a:t>      </a:t>
                </a:r>
                <a14:m>
                  <m:oMath xmlns:m="http://schemas.openxmlformats.org/officeDocument/2006/math">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𝟎</m:t>
                        </m:r>
                      </m:sub>
                    </m:sSub>
                    <m:f>
                      <m:fPr>
                        <m:ctrlPr>
                          <a:rPr lang="zh-CN" altLang="en-US" b="1" i="1">
                            <a:latin typeface="Cambria Math" panose="02040503050406030204" pitchFamily="18" charset="0"/>
                          </a:rPr>
                        </m:ctrlPr>
                      </m:fPr>
                      <m:num>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den>
                        </m:f>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den>
                        </m:f>
                      </m:num>
                      <m:den>
                        <m:d>
                          <m:dPr>
                            <m:ctrlPr>
                              <a:rPr lang="zh-CN" altLang="en-US" b="1" i="1">
                                <a:latin typeface="Cambria Math" panose="02040503050406030204" pitchFamily="18" charset="0"/>
                              </a:rPr>
                            </m:ctrlPr>
                          </m:dPr>
                          <m:e>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den>
                            </m:f>
                            <m:r>
                              <a:rPr lang="zh-CN" altLang="en-US" b="1">
                                <a:latin typeface="Cambria Math" panose="02040503050406030204" pitchFamily="18" charset="0"/>
                              </a:rPr>
                              <m:t>)(</m:t>
                            </m:r>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den>
                            </m:f>
                          </m:e>
                        </m:d>
                      </m:den>
                    </m:f>
                  </m:oMath>
                </a14:m>
                <a:endParaRPr lang="zh-CN" altLang="en-US" b="1" dirty="0"/>
              </a:p>
            </p:txBody>
          </p:sp>
        </mc:Choice>
        <mc:Fallback xmlns="">
          <p:sp>
            <p:nvSpPr>
              <p:cNvPr id="18" name="矩形 17"/>
              <p:cNvSpPr>
                <a:spLocks noRot="1" noChangeAspect="1" noMove="1" noResize="1" noEditPoints="1" noAdjustHandles="1" noChangeArrowheads="1" noChangeShapeType="1" noTextEdit="1"/>
              </p:cNvSpPr>
              <p:nvPr/>
            </p:nvSpPr>
            <p:spPr>
              <a:xfrm>
                <a:off x="2435293" y="2827136"/>
                <a:ext cx="4273414" cy="190520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0078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mc:AlternateContent xmlns:mc="http://schemas.openxmlformats.org/markup-compatibility/2006" xmlns:a14="http://schemas.microsoft.com/office/drawing/2010/main">
        <mc:Choice Requires="a14">
          <p:sp>
            <p:nvSpPr>
              <p:cNvPr id="8" name="矩形 7"/>
              <p:cNvSpPr/>
              <p:nvPr/>
            </p:nvSpPr>
            <p:spPr>
              <a:xfrm>
                <a:off x="218666" y="916721"/>
                <a:ext cx="4353334" cy="4247317"/>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参考信号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𝒓</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oMath>
                </a14:m>
                <a:r>
                  <a:rPr lang="zh-CN" altLang="zh-CN" b="1" dirty="0">
                    <a:latin typeface="Times New Roman" panose="02020603050405020304" pitchFamily="18" charset="0"/>
                    <a:ea typeface="微软雅黑" panose="020B0503020204020204" pitchFamily="34" charset="-122"/>
                  </a:rPr>
                  <a:t>与被测信号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𝒔</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oMath>
                </a14:m>
                <a:r>
                  <a:rPr lang="zh-CN" altLang="zh-CN" b="1" dirty="0">
                    <a:latin typeface="Times New Roman" panose="02020603050405020304" pitchFamily="18" charset="0"/>
                    <a:ea typeface="微软雅黑" panose="020B0503020204020204" pitchFamily="34" charset="-122"/>
                  </a:rPr>
                  <a:t>同频</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延时</a:t>
                </a:r>
                <a14:m>
                  <m:oMath xmlns:m="http://schemas.openxmlformats.org/officeDocument/2006/math">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𝒕</m:t>
                        </m:r>
                      </m:e>
                      <m:sub>
                        <m:r>
                          <a:rPr lang="en-US" altLang="zh-CN" b="1" i="1">
                            <a:latin typeface="Cambria Math" panose="02040503050406030204" pitchFamily="18" charset="0"/>
                            <a:ea typeface="微软雅黑" panose="020B0503020204020204" pitchFamily="34" charset="-122"/>
                          </a:rPr>
                          <m:t>𝟎</m:t>
                        </m:r>
                      </m:sub>
                    </m:sSub>
                  </m:oMath>
                </a14:m>
                <a:r>
                  <a:rPr lang="zh-CN" altLang="zh-CN" b="1" dirty="0">
                    <a:latin typeface="Times New Roman" panose="02020603050405020304" pitchFamily="18" charset="0"/>
                    <a:ea typeface="微软雅黑" panose="020B0503020204020204" pitchFamily="34" charset="-122"/>
                  </a:rPr>
                  <a:t>后，形成取样脉冲</a:t>
                </a:r>
                <a:r>
                  <a:rPr lang="zh-CN" altLang="en-US" b="1" dirty="0">
                    <a:latin typeface="Times New Roman" panose="02020603050405020304" pitchFamily="18" charset="0"/>
                    <a:ea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脉冲驱动取样开关</a:t>
                </a:r>
                <a:r>
                  <a:rPr lang="en-US" altLang="zh-CN" b="1" dirty="0">
                    <a:latin typeface="Times New Roman" panose="02020603050405020304" pitchFamily="18" charset="0"/>
                    <a:ea typeface="微软雅黑" panose="020B0503020204020204" pitchFamily="34" charset="-122"/>
                  </a:rPr>
                  <a:t>S</a:t>
                </a:r>
                <a:r>
                  <a:rPr lang="zh-CN" altLang="zh-CN" b="1" dirty="0">
                    <a:latin typeface="Times New Roman" panose="02020603050405020304" pitchFamily="18" charset="0"/>
                    <a:ea typeface="微软雅黑" panose="020B0503020204020204" pitchFamily="34" charset="-122"/>
                  </a:rPr>
                  <a:t>，以取样输入信号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𝒙</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r>
                      <a:rPr lang="en-US" altLang="zh-CN" b="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𝒔</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r>
                      <a:rPr lang="en-US" altLang="zh-CN" b="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𝒏</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oMath>
                </a14:m>
                <a:r>
                  <a:rPr lang="zh-CN" altLang="en-US" b="1" dirty="0">
                    <a:latin typeface="Times New Roman" panose="02020603050405020304" pitchFamily="18" charset="0"/>
                    <a:ea typeface="微软雅黑" panose="020B0503020204020204" pitchFamily="34" charset="-122"/>
                  </a:rPr>
                  <a:t> ；</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每隔周期</a:t>
                </a:r>
                <a:r>
                  <a:rPr lang="en-US" altLang="zh-CN" b="1" dirty="0">
                    <a:latin typeface="Times New Roman" panose="02020603050405020304" pitchFamily="18" charset="0"/>
                    <a:ea typeface="微软雅黑" panose="020B0503020204020204" pitchFamily="34" charset="-122"/>
                  </a:rPr>
                  <a:t> T </a:t>
                </a:r>
                <a:r>
                  <a:rPr lang="zh-CN" altLang="zh-CN" b="1" dirty="0">
                    <a:latin typeface="Times New Roman" panose="02020603050405020304" pitchFamily="18" charset="0"/>
                    <a:ea typeface="微软雅黑" panose="020B0503020204020204" pitchFamily="34" charset="-122"/>
                  </a:rPr>
                  <a:t>取样一次，电容</a:t>
                </a:r>
                <a14:m>
                  <m:oMath xmlns:m="http://schemas.openxmlformats.org/officeDocument/2006/math">
                    <m:r>
                      <a:rPr lang="en-US" altLang="zh-CN" b="1" i="1">
                        <a:latin typeface="Cambria Math" panose="02040503050406030204" pitchFamily="18" charset="0"/>
                        <a:ea typeface="微软雅黑" panose="020B0503020204020204" pitchFamily="34" charset="-122"/>
                      </a:rPr>
                      <m:t>𝑪</m:t>
                    </m:r>
                  </m:oMath>
                </a14:m>
                <a:r>
                  <a:rPr lang="zh-CN" altLang="zh-CN" b="1" dirty="0">
                    <a:latin typeface="Times New Roman" panose="02020603050405020304" pitchFamily="18" charset="0"/>
                    <a:ea typeface="微软雅黑" panose="020B0503020204020204" pitchFamily="34" charset="-122"/>
                  </a:rPr>
                  <a:t>上积累的电压直接反映了取样信号的强度</a:t>
                </a:r>
                <a:r>
                  <a:rPr lang="zh-CN" altLang="en-US" b="1" dirty="0">
                    <a:latin typeface="Times New Roman" panose="02020603050405020304" pitchFamily="18" charset="0"/>
                    <a:ea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rPr>
                  <a:t>为防止积累</a:t>
                </a:r>
                <a:r>
                  <a:rPr lang="zh-CN" altLang="en-US" b="1" dirty="0">
                    <a:solidFill>
                      <a:srgbClr val="FF0000"/>
                    </a:solidFill>
                    <a:latin typeface="Times New Roman" panose="02020603050405020304" pitchFamily="18" charset="0"/>
                    <a:ea typeface="微软雅黑" panose="020B0503020204020204" pitchFamily="34" charset="-122"/>
                  </a:rPr>
                  <a:t>溢出</a:t>
                </a:r>
                <a:r>
                  <a:rPr lang="zh-CN" altLang="en-US" b="1" dirty="0">
                    <a:latin typeface="Times New Roman" panose="02020603050405020304" pitchFamily="18" charset="0"/>
                    <a:ea typeface="微软雅黑" panose="020B0503020204020204" pitchFamily="34" charset="-122"/>
                  </a:rPr>
                  <a:t>及</a:t>
                </a:r>
                <a:r>
                  <a:rPr lang="zh-CN" altLang="en-US" b="1" dirty="0">
                    <a:solidFill>
                      <a:srgbClr val="FF0000"/>
                    </a:solidFill>
                    <a:latin typeface="Times New Roman" panose="02020603050405020304" pitchFamily="18" charset="0"/>
                    <a:ea typeface="微软雅黑" panose="020B0503020204020204" pitchFamily="34" charset="-122"/>
                  </a:rPr>
                  <a:t>平均处理</a:t>
                </a:r>
                <a:r>
                  <a:rPr lang="zh-CN" altLang="en-US" b="1" dirty="0">
                    <a:latin typeface="Times New Roman" panose="02020603050405020304" pitchFamily="18" charset="0"/>
                    <a:ea typeface="微软雅黑" panose="020B0503020204020204" pitchFamily="34" charset="-122"/>
                  </a:rPr>
                  <a:t>积累信号，可用计算机</a:t>
                </a:r>
                <a:r>
                  <a:rPr lang="zh-CN" altLang="en-US" b="1" dirty="0">
                    <a:solidFill>
                      <a:srgbClr val="FF0000"/>
                    </a:solidFill>
                    <a:latin typeface="Times New Roman" panose="02020603050405020304" pitchFamily="18" charset="0"/>
                    <a:ea typeface="微软雅黑" panose="020B0503020204020204" pitchFamily="34" charset="-122"/>
                  </a:rPr>
                  <a:t>存储器</a:t>
                </a:r>
                <a:r>
                  <a:rPr lang="zh-CN" altLang="en-US" b="1" dirty="0">
                    <a:latin typeface="Times New Roman" panose="02020603050405020304" pitchFamily="18" charset="0"/>
                    <a:ea typeface="微软雅黑" panose="020B0503020204020204" pitchFamily="34" charset="-122"/>
                  </a:rPr>
                  <a:t>替代电容；</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rPr>
                  <a:t>取样积分器恢复噪声中周期脉冲信号涉及两个步骤：</a:t>
                </a:r>
                <a:endParaRPr lang="en-US" altLang="zh-CN" b="1" dirty="0">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latin typeface="Times New Roman" panose="02020603050405020304" pitchFamily="18" charset="0"/>
                    <a:ea typeface="微软雅黑" panose="020B0503020204020204" pitchFamily="34" charset="-122"/>
                  </a:rPr>
                  <a:t>周期性取样</a:t>
                </a:r>
                <a:endParaRPr lang="en-US" altLang="zh-CN" b="1" dirty="0">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latin typeface="Times New Roman" panose="02020603050405020304" pitchFamily="18" charset="0"/>
                    <a:ea typeface="微软雅黑" panose="020B0503020204020204" pitchFamily="34" charset="-122"/>
                  </a:rPr>
                  <a:t>信号的积累平均</a:t>
                </a:r>
              </a:p>
            </p:txBody>
          </p:sp>
        </mc:Choice>
        <mc:Fallback xmlns="">
          <p:sp>
            <p:nvSpPr>
              <p:cNvPr id="8" name="矩形 7"/>
              <p:cNvSpPr>
                <a:spLocks noRot="1" noChangeAspect="1" noMove="1" noResize="1" noEditPoints="1" noAdjustHandles="1" noChangeArrowheads="1" noChangeShapeType="1" noTextEdit="1"/>
              </p:cNvSpPr>
              <p:nvPr/>
            </p:nvSpPr>
            <p:spPr>
              <a:xfrm>
                <a:off x="218666" y="916721"/>
                <a:ext cx="4353334" cy="4247317"/>
              </a:xfrm>
              <a:prstGeom prst="rect">
                <a:avLst/>
              </a:prstGeom>
              <a:blipFill>
                <a:blip r:embed="rId3"/>
                <a:stretch>
                  <a:fillRect l="-980" r="-1120"/>
                </a:stretch>
              </a:blipFill>
            </p:spPr>
            <p:txBody>
              <a:bodyPr/>
              <a:lstStyle/>
              <a:p>
                <a:r>
                  <a:rPr lang="zh-CN" altLang="en-US">
                    <a:noFill/>
                  </a:rPr>
                  <a:t> </a:t>
                </a:r>
              </a:p>
            </p:txBody>
          </p:sp>
        </mc:Fallback>
      </mc:AlternateContent>
      <p:pic>
        <p:nvPicPr>
          <p:cNvPr id="5" name="图片 4"/>
          <p:cNvPicPr/>
          <p:nvPr/>
        </p:nvPicPr>
        <p:blipFill>
          <a:blip r:embed="rId4"/>
          <a:stretch>
            <a:fillRect/>
          </a:stretch>
        </p:blipFill>
        <p:spPr>
          <a:xfrm>
            <a:off x="4587863" y="1489940"/>
            <a:ext cx="4208139" cy="2404920"/>
          </a:xfrm>
          <a:prstGeom prst="rect">
            <a:avLst/>
          </a:prstGeom>
        </p:spPr>
      </p:pic>
      <p:sp>
        <p:nvSpPr>
          <p:cNvPr id="2" name="矩形 1"/>
          <p:cNvSpPr/>
          <p:nvPr/>
        </p:nvSpPr>
        <p:spPr>
          <a:xfrm>
            <a:off x="5791685" y="3975906"/>
            <a:ext cx="1800493"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取样积分器原理框图</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48755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mc:AlternateContent xmlns:mc="http://schemas.openxmlformats.org/markup-compatibility/2006" xmlns:a14="http://schemas.microsoft.com/office/drawing/2010/main">
        <mc:Choice Requires="a14">
          <p:sp>
            <p:nvSpPr>
              <p:cNvPr id="8" name="矩形 7"/>
              <p:cNvSpPr/>
              <p:nvPr/>
            </p:nvSpPr>
            <p:spPr>
              <a:xfrm>
                <a:off x="228600" y="951570"/>
                <a:ext cx="8696734" cy="3901068"/>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经过</a:t>
                </a:r>
                <a14:m>
                  <m:oMath xmlns:m="http://schemas.openxmlformats.org/officeDocument/2006/math">
                    <m:r>
                      <a:rPr lang="en-US" altLang="zh-CN" b="1" i="1">
                        <a:latin typeface="Cambria Math" panose="02040503050406030204" pitchFamily="18" charset="0"/>
                        <a:ea typeface="微软雅黑" panose="020B0503020204020204" pitchFamily="34" charset="-122"/>
                      </a:rPr>
                      <m:t>𝑵</m:t>
                    </m:r>
                  </m:oMath>
                </a14:m>
                <a:r>
                  <a:rPr lang="zh-CN" altLang="zh-CN" b="1" dirty="0">
                    <a:latin typeface="Times New Roman" panose="02020603050405020304" pitchFamily="18" charset="0"/>
                    <a:ea typeface="微软雅黑" panose="020B0503020204020204" pitchFamily="34" charset="-122"/>
                  </a:rPr>
                  <a:t>次积累平均后，输出信号</a:t>
                </a:r>
                <a14:m>
                  <m:oMath xmlns:m="http://schemas.openxmlformats.org/officeDocument/2006/math">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𝒖</m:t>
                        </m:r>
                      </m:e>
                      <m:sub>
                        <m:r>
                          <a:rPr lang="en-US" altLang="zh-CN" b="1" i="1">
                            <a:latin typeface="Cambria Math" panose="02040503050406030204" pitchFamily="18" charset="0"/>
                            <a:ea typeface="微软雅黑" panose="020B0503020204020204" pitchFamily="34" charset="-122"/>
                          </a:rPr>
                          <m:t>𝒐</m:t>
                        </m:r>
                      </m:sub>
                    </m:sSub>
                  </m:oMath>
                </a14:m>
                <a:r>
                  <a:rPr lang="zh-CN" altLang="zh-CN" b="1" dirty="0">
                    <a:latin typeface="Times New Roman" panose="02020603050405020304" pitchFamily="18" charset="0"/>
                    <a:ea typeface="微软雅黑" panose="020B0503020204020204" pitchFamily="34" charset="-122"/>
                  </a:rPr>
                  <a:t>可以表示为：</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rPr>
                  <a:t>如果噪声</a:t>
                </a:r>
                <a14:m>
                  <m:oMath xmlns:m="http://schemas.openxmlformats.org/officeDocument/2006/math">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zh-CN" altLang="en-US" b="1" dirty="0">
                    <a:latin typeface="Times New Roman" panose="02020603050405020304" pitchFamily="18" charset="0"/>
                    <a:ea typeface="微软雅黑" panose="020B0503020204020204" pitchFamily="34" charset="-122"/>
                  </a:rPr>
                  <a:t>为白噪声，不同时刻的噪声值不相关，则：</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输出信号</a:t>
                </a:r>
                <a14:m>
                  <m:oMath xmlns:m="http://schemas.openxmlformats.org/officeDocument/2006/math">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𝒖</m:t>
                        </m:r>
                      </m:e>
                      <m:sub>
                        <m:r>
                          <a:rPr lang="en-US" altLang="zh-CN" b="1" i="1">
                            <a:latin typeface="Cambria Math" panose="02040503050406030204" pitchFamily="18" charset="0"/>
                            <a:ea typeface="微软雅黑" panose="020B0503020204020204" pitchFamily="34" charset="-122"/>
                          </a:rPr>
                          <m:t>𝒐</m:t>
                        </m:r>
                      </m:sub>
                    </m:sSub>
                  </m:oMath>
                </a14:m>
                <a:r>
                  <a:rPr lang="zh-CN" altLang="zh-CN" b="1" dirty="0">
                    <a:latin typeface="Times New Roman" panose="02020603050405020304" pitchFamily="18" charset="0"/>
                    <a:ea typeface="微软雅黑" panose="020B0503020204020204" pitchFamily="34" charset="-122"/>
                  </a:rPr>
                  <a:t>将主要由被测信号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𝒔</m:t>
                    </m:r>
                    <m:r>
                      <a:rPr lang="en-US" altLang="zh-CN" b="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𝒕</m:t>
                    </m:r>
                    <m:r>
                      <a:rPr lang="en-US" altLang="zh-CN" b="1">
                        <a:latin typeface="Cambria Math" panose="02040503050406030204" pitchFamily="18" charset="0"/>
                        <a:ea typeface="微软雅黑" panose="020B0503020204020204" pitchFamily="34" charset="-122"/>
                      </a:rPr>
                      <m:t>)</m:t>
                    </m:r>
                  </m:oMath>
                </a14:m>
                <a:r>
                  <a:rPr lang="zh-CN" altLang="zh-CN" b="1" dirty="0">
                    <a:latin typeface="Times New Roman" panose="02020603050405020304" pitchFamily="18" charset="0"/>
                    <a:ea typeface="微软雅黑" panose="020B0503020204020204" pitchFamily="34" charset="-122"/>
                  </a:rPr>
                  <a:t>组成：</a:t>
                </a:r>
              </a:p>
              <a:p>
                <a:pPr marL="285750" indent="-285750">
                  <a:lnSpc>
                    <a:spcPct val="125000"/>
                  </a:lnSpc>
                  <a:buClr>
                    <a:schemeClr val="accent3">
                      <a:lumMod val="75000"/>
                    </a:schemeClr>
                  </a:buClr>
                  <a:buFont typeface="Wingdings" panose="05000000000000000000" pitchFamily="2" charset="2"/>
                  <a:buChar char="Ø"/>
                </a:pPr>
                <a:endParaRPr lang="zh-CN"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zh-CN" altLang="en-US" b="1" dirty="0">
                  <a:latin typeface="Times New Roman" panose="02020603050405020304" pitchFamily="18" charset="0"/>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28600" y="951570"/>
                <a:ext cx="8696734" cy="3901068"/>
              </a:xfrm>
              <a:prstGeom prst="rect">
                <a:avLst/>
              </a:prstGeom>
              <a:blipFill>
                <a:blip r:embed="rId3"/>
                <a:stretch>
                  <a:fillRect l="-491"/>
                </a:stretch>
              </a:blipFill>
            </p:spPr>
            <p:txBody>
              <a:bodyPr/>
              <a:lstStyle/>
              <a:p>
                <a:r>
                  <a:rPr lang="zh-CN" altLang="en-US">
                    <a:noFill/>
                  </a:rPr>
                  <a:t> </a:t>
                </a:r>
              </a:p>
            </p:txBody>
          </p:sp>
        </mc:Fallback>
      </mc:AlternateContent>
      <p:sp>
        <p:nvSpPr>
          <p:cNvPr id="9" name="Rectangular Callout 6"/>
          <p:cNvSpPr/>
          <p:nvPr/>
        </p:nvSpPr>
        <p:spPr bwMode="auto">
          <a:xfrm>
            <a:off x="2756558" y="1343839"/>
            <a:ext cx="1116124" cy="402249"/>
          </a:xfrm>
          <a:prstGeom prst="wedgeRectCallout">
            <a:avLst>
              <a:gd name="adj1" fmla="val -42286"/>
              <a:gd name="adj2" fmla="val 1119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rPr>
              <a:t>输入信号</a:t>
            </a:r>
            <a:endParaRPr lang="en-US" b="1" dirty="0">
              <a:solidFill>
                <a:schemeClr val="tx1"/>
              </a:solidFill>
              <a:latin typeface="Times New Roman" panose="02020603050405020304" pitchFamily="18" charset="0"/>
              <a:ea typeface="微软雅黑" panose="020B0503020204020204" pitchFamily="34" charset="-122"/>
            </a:endParaRPr>
          </a:p>
        </p:txBody>
      </p:sp>
      <p:sp>
        <p:nvSpPr>
          <p:cNvPr id="12" name="Rectangular Callout 6"/>
          <p:cNvSpPr/>
          <p:nvPr/>
        </p:nvSpPr>
        <p:spPr bwMode="auto">
          <a:xfrm>
            <a:off x="4680012" y="1311610"/>
            <a:ext cx="1116124" cy="402249"/>
          </a:xfrm>
          <a:prstGeom prst="wedgeRectCallout">
            <a:avLst>
              <a:gd name="adj1" fmla="val -42286"/>
              <a:gd name="adj2" fmla="val 1119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rPr>
              <a:t>被测信号</a:t>
            </a:r>
            <a:endParaRPr lang="en-US" b="1" dirty="0">
              <a:solidFill>
                <a:schemeClr val="tx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1262267" y="1604296"/>
                <a:ext cx="6629400" cy="7907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1">
                              <a:latin typeface="Cambria Math" panose="02040503050406030204" pitchFamily="18" charset="0"/>
                            </a:rPr>
                            <m:t>𝒐</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𝒙</m:t>
                      </m:r>
                      <m:d>
                        <m:dPr>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e>
                      </m:d>
                      <m:r>
                        <a:rPr lang="zh-CN" altLang="en-US" sz="1600" b="1" i="0">
                          <a:latin typeface="Cambria Math" panose="02040503050406030204" pitchFamily="18" charset="0"/>
                        </a:rPr>
                        <m:t>  =</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𝒔</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𝒏</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r>
                        <a:rPr lang="zh-CN" altLang="en-US" sz="1600" b="1">
                          <a:latin typeface="Cambria Math" panose="02040503050406030204" pitchFamily="18" charset="0"/>
                        </a:rPr>
                        <m:t>)</m:t>
                      </m:r>
                    </m:oMath>
                  </m:oMathPara>
                </a14:m>
                <a:endParaRPr lang="zh-CN" altLang="en-US" sz="1600" b="1" dirty="0"/>
              </a:p>
            </p:txBody>
          </p:sp>
        </mc:Choice>
        <mc:Fallback xmlns="">
          <p:sp>
            <p:nvSpPr>
              <p:cNvPr id="4" name="矩形 3"/>
              <p:cNvSpPr>
                <a:spLocks noRot="1" noChangeAspect="1" noMove="1" noResize="1" noEditPoints="1" noAdjustHandles="1" noChangeArrowheads="1" noChangeShapeType="1" noTextEdit="1"/>
              </p:cNvSpPr>
              <p:nvPr/>
            </p:nvSpPr>
            <p:spPr>
              <a:xfrm>
                <a:off x="1262267" y="1604296"/>
                <a:ext cx="6629400" cy="790729"/>
              </a:xfrm>
              <a:prstGeom prst="rect">
                <a:avLst/>
              </a:prstGeom>
              <a:blipFill>
                <a:blip r:embed="rId4"/>
                <a:stretch>
                  <a:fillRect/>
                </a:stretch>
              </a:blipFill>
            </p:spPr>
            <p:txBody>
              <a:bodyPr/>
              <a:lstStyle/>
              <a:p>
                <a:r>
                  <a:rPr lang="zh-CN" altLang="en-US">
                    <a:noFill/>
                  </a:rPr>
                  <a:t> </a:t>
                </a:r>
              </a:p>
            </p:txBody>
          </p:sp>
        </mc:Fallback>
      </mc:AlternateContent>
      <p:sp>
        <p:nvSpPr>
          <p:cNvPr id="13" name="Rectangular Callout 6"/>
          <p:cNvSpPr/>
          <p:nvPr/>
        </p:nvSpPr>
        <p:spPr bwMode="auto">
          <a:xfrm>
            <a:off x="6444208" y="1275606"/>
            <a:ext cx="1116124" cy="402249"/>
          </a:xfrm>
          <a:prstGeom prst="wedgeRectCallout">
            <a:avLst>
              <a:gd name="adj1" fmla="val -42286"/>
              <a:gd name="adj2" fmla="val 1119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rPr>
              <a:t>噪声信号</a:t>
            </a:r>
            <a:endParaRPr lang="en-US" b="1" dirty="0">
              <a:solidFill>
                <a:schemeClr val="tx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3478367" y="2787774"/>
                <a:ext cx="2187265" cy="790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𝒏</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r>
                        <a:rPr lang="zh-CN" altLang="en-US" sz="1600" b="1" i="0">
                          <a:latin typeface="Cambria Math" panose="02040503050406030204" pitchFamily="18" charset="0"/>
                        </a:rPr>
                        <m:t>)≈</m:t>
                      </m:r>
                      <m:r>
                        <a:rPr lang="zh-CN" altLang="en-US" sz="1600" b="1" i="0">
                          <a:latin typeface="Cambria Math" panose="02040503050406030204" pitchFamily="18" charset="0"/>
                        </a:rPr>
                        <m:t>𝟎</m:t>
                      </m:r>
                    </m:oMath>
                  </m:oMathPara>
                </a14:m>
                <a:endParaRPr lang="zh-CN" altLang="en-US" sz="1600" b="1" dirty="0"/>
              </a:p>
            </p:txBody>
          </p:sp>
        </mc:Choice>
        <mc:Fallback xmlns="">
          <p:sp>
            <p:nvSpPr>
              <p:cNvPr id="6" name="矩形 5"/>
              <p:cNvSpPr>
                <a:spLocks noRot="1" noChangeAspect="1" noMove="1" noResize="1" noEditPoints="1" noAdjustHandles="1" noChangeArrowheads="1" noChangeShapeType="1" noTextEdit="1"/>
              </p:cNvSpPr>
              <p:nvPr/>
            </p:nvSpPr>
            <p:spPr>
              <a:xfrm>
                <a:off x="3478367" y="2787774"/>
                <a:ext cx="2187265" cy="7907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903978" y="4106021"/>
                <a:ext cx="3336041" cy="877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𝑵</m:t>
                          </m:r>
                        </m:den>
                      </m:f>
                      <m:nary>
                        <m:naryPr>
                          <m:chr m:val="∑"/>
                          <m:limLoc m:val="undOvr"/>
                          <m:grow m:val="on"/>
                          <m:ctrlPr>
                            <a:rPr lang="zh-CN" altLang="en-US" b="1" i="1">
                              <a:latin typeface="Cambria Math" panose="02040503050406030204" pitchFamily="18" charset="0"/>
                            </a:rPr>
                          </m:ctrlPr>
                        </m:naryPr>
                        <m:sub>
                          <m:r>
                            <a:rPr lang="zh-CN" altLang="en-US" b="1" i="1">
                              <a:latin typeface="Cambria Math" panose="02040503050406030204" pitchFamily="18" charset="0"/>
                            </a:rPr>
                            <m:t>𝒌</m:t>
                          </m:r>
                          <m:r>
                            <a:rPr lang="zh-CN" altLang="en-US" b="1" i="0">
                              <a:latin typeface="Cambria Math" panose="02040503050406030204" pitchFamily="18" charset="0"/>
                            </a:rPr>
                            <m:t>=</m:t>
                          </m:r>
                          <m:r>
                            <a:rPr lang="zh-CN" altLang="en-US" b="1" i="0">
                              <a:latin typeface="Cambria Math" panose="02040503050406030204" pitchFamily="18" charset="0"/>
                            </a:rPr>
                            <m:t>𝟎</m:t>
                          </m:r>
                        </m:sub>
                        <m:sup>
                          <m:r>
                            <a:rPr lang="zh-CN" altLang="en-US" b="1" i="1">
                              <a:latin typeface="Cambria Math" panose="02040503050406030204" pitchFamily="18" charset="0"/>
                            </a:rPr>
                            <m:t>𝑵</m:t>
                          </m:r>
                          <m:r>
                            <a:rPr lang="zh-CN" altLang="en-US" b="1" i="0">
                              <a:latin typeface="Cambria Math" panose="02040503050406030204" pitchFamily="18" charset="0"/>
                            </a:rPr>
                            <m:t>−</m:t>
                          </m:r>
                          <m:r>
                            <a:rPr lang="zh-CN" altLang="en-US" b="1" i="0">
                              <a:latin typeface="Cambria Math" panose="02040503050406030204" pitchFamily="18" charset="0"/>
                            </a:rPr>
                            <m:t>𝟏</m:t>
                          </m:r>
                        </m:sup>
                        <m:e>
                          <m:r>
                            <a:rPr lang="zh-CN" altLang="en-US" b="1" i="0">
                              <a:latin typeface="Cambria Math" panose="02040503050406030204" pitchFamily="18" charset="0"/>
                            </a:rPr>
                            <m:t> </m:t>
                          </m:r>
                        </m:e>
                      </m:nary>
                      <m:r>
                        <a:rPr lang="zh-CN" altLang="en-US" b="1" i="1">
                          <a:latin typeface="Cambria Math" panose="02040503050406030204" pitchFamily="18" charset="0"/>
                        </a:rPr>
                        <m:t>𝒔</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𝒌𝑻</m:t>
                          </m:r>
                        </m:e>
                      </m:d>
                      <m:r>
                        <a:rPr lang="zh-CN" altLang="en-US" b="1" i="0">
                          <a:latin typeface="Cambria Math" panose="02040503050406030204" pitchFamily="18" charset="0"/>
                        </a:rPr>
                        <m:t>=</m:t>
                      </m:r>
                      <m:r>
                        <a:rPr lang="zh-CN" altLang="en-US" b="1" i="1">
                          <a:latin typeface="Cambria Math" panose="02040503050406030204" pitchFamily="18" charset="0"/>
                        </a:rPr>
                        <m:t>𝒔</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𝟎</m:t>
                              </m:r>
                            </m:sub>
                          </m:sSub>
                        </m:e>
                      </m:d>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2903978" y="4106021"/>
                <a:ext cx="3336041" cy="877997"/>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5972418" y="3031912"/>
            <a:ext cx="2959627" cy="1823576"/>
          </a:xfrm>
          <a:prstGeom prst="rect">
            <a:avLst/>
          </a:prstGeom>
        </p:spPr>
        <p:txBody>
          <a:bodyPr wrap="square">
            <a:spAutoFit/>
          </a:bodyPr>
          <a:lstStyle/>
          <a:p>
            <a:pPr marL="252000" indent="-457200" algn="just">
              <a:lnSpc>
                <a:spcPct val="125000"/>
              </a:lnSpc>
              <a:buClr>
                <a:schemeClr val="accent3">
                  <a:lumMod val="75000"/>
                </a:schemeClr>
              </a:buClr>
            </a:pPr>
            <a:r>
              <a:rPr lang="zh-CN" altLang="en-US" b="1" dirty="0">
                <a:solidFill>
                  <a:srgbClr val="FF0000"/>
                </a:solidFill>
                <a:latin typeface="微软雅黑" panose="020B0503020204020204" pitchFamily="34" charset="-122"/>
                <a:ea typeface="微软雅黑" panose="020B0503020204020204" pitchFamily="34" charset="-122"/>
              </a:rPr>
              <a:t>★ </a:t>
            </a:r>
            <a:r>
              <a:rPr lang="zh-CN" altLang="zh-CN" b="1" dirty="0">
                <a:latin typeface="Times New Roman" panose="02020603050405020304" pitchFamily="18" charset="0"/>
                <a:ea typeface="微软雅黑" panose="020B0503020204020204" pitchFamily="34" charset="-122"/>
              </a:rPr>
              <a:t>取样积分器</a:t>
            </a:r>
            <a:r>
              <a:rPr lang="zh-CN" altLang="en-US" b="1" dirty="0">
                <a:latin typeface="Times New Roman" panose="02020603050405020304" pitchFamily="18" charset="0"/>
                <a:ea typeface="微软雅黑" panose="020B0503020204020204" pitchFamily="34" charset="-122"/>
              </a:rPr>
              <a:t>通过</a:t>
            </a:r>
            <a:r>
              <a:rPr lang="zh-CN" altLang="en-US" b="1" dirty="0">
                <a:solidFill>
                  <a:srgbClr val="FF0000"/>
                </a:solidFill>
                <a:latin typeface="Times New Roman" panose="02020603050405020304" pitchFamily="18" charset="0"/>
                <a:ea typeface="微软雅黑" panose="020B0503020204020204" pitchFamily="34" charset="-122"/>
              </a:rPr>
              <a:t>周期性</a:t>
            </a:r>
            <a:r>
              <a:rPr lang="zh-CN" altLang="en-US" b="1" dirty="0">
                <a:latin typeface="Times New Roman" panose="02020603050405020304" pitchFamily="18" charset="0"/>
                <a:ea typeface="微软雅黑" panose="020B0503020204020204" pitchFamily="34" charset="-122"/>
              </a:rPr>
              <a:t>的</a:t>
            </a:r>
            <a:r>
              <a:rPr lang="zh-CN" altLang="en-US" b="1" dirty="0">
                <a:solidFill>
                  <a:srgbClr val="FF0000"/>
                </a:solidFill>
                <a:latin typeface="Times New Roman" panose="02020603050405020304" pitchFamily="18" charset="0"/>
                <a:ea typeface="微软雅黑" panose="020B0503020204020204" pitchFamily="34" charset="-122"/>
              </a:rPr>
              <a:t>取样</a:t>
            </a:r>
            <a:r>
              <a:rPr lang="zh-CN" altLang="en-US" b="1" dirty="0">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积累平均</a:t>
            </a:r>
            <a:r>
              <a:rPr lang="zh-CN" altLang="en-US" b="1" dirty="0">
                <a:latin typeface="Times New Roman" panose="02020603050405020304" pitchFamily="18" charset="0"/>
                <a:ea typeface="微软雅黑" panose="020B0503020204020204" pitchFamily="34" charset="-122"/>
              </a:rPr>
              <a:t>的方法，有效地从</a:t>
            </a:r>
            <a:r>
              <a:rPr lang="zh-CN" altLang="en-US" b="1" dirty="0">
                <a:solidFill>
                  <a:srgbClr val="FF0000"/>
                </a:solidFill>
                <a:latin typeface="Times New Roman" panose="02020603050405020304" pitchFamily="18" charset="0"/>
                <a:ea typeface="微软雅黑" panose="020B0503020204020204" pitchFamily="34" charset="-122"/>
              </a:rPr>
              <a:t>背景噪声</a:t>
            </a:r>
            <a:r>
              <a:rPr lang="zh-CN" altLang="en-US" b="1" dirty="0">
                <a:latin typeface="Times New Roman" panose="02020603050405020304" pitchFamily="18" charset="0"/>
                <a:ea typeface="微软雅黑" panose="020B0503020204020204" pitchFamily="34" charset="-122"/>
              </a:rPr>
              <a:t>中</a:t>
            </a:r>
            <a:r>
              <a:rPr lang="zh-CN" altLang="en-US" b="1" dirty="0">
                <a:solidFill>
                  <a:srgbClr val="FF0000"/>
                </a:solidFill>
                <a:latin typeface="Times New Roman" panose="02020603050405020304" pitchFamily="18" charset="0"/>
                <a:ea typeface="微软雅黑" panose="020B0503020204020204" pitchFamily="34" charset="-122"/>
              </a:rPr>
              <a:t>提取</a:t>
            </a:r>
            <a:r>
              <a:rPr lang="zh-CN" altLang="en-US" b="1" dirty="0">
                <a:latin typeface="Times New Roman" panose="02020603050405020304" pitchFamily="18" charset="0"/>
                <a:ea typeface="微软雅黑" panose="020B0503020204020204" pitchFamily="34" charset="-122"/>
              </a:rPr>
              <a:t>出</a:t>
            </a:r>
            <a:r>
              <a:rPr lang="zh-CN" altLang="en-US" b="1" dirty="0">
                <a:solidFill>
                  <a:srgbClr val="FF0000"/>
                </a:solidFill>
                <a:latin typeface="Times New Roman" panose="02020603050405020304" pitchFamily="18" charset="0"/>
                <a:ea typeface="微软雅黑" panose="020B0503020204020204" pitchFamily="34" charset="-122"/>
              </a:rPr>
              <a:t>有用信号</a:t>
            </a:r>
            <a:r>
              <a:rPr lang="zh-CN" altLang="en-US" b="1" dirty="0">
                <a:latin typeface="Times New Roman" panose="02020603050405020304" pitchFamily="18" charset="0"/>
                <a:ea typeface="微软雅黑" panose="020B0503020204020204" pitchFamily="34" charset="-122"/>
              </a:rPr>
              <a:t>，极大地提高了信号的可识别度。</a:t>
            </a:r>
          </a:p>
        </p:txBody>
      </p:sp>
    </p:spTree>
    <p:extLst>
      <p:ext uri="{BB962C8B-B14F-4D97-AF65-F5344CB8AC3E}">
        <p14:creationId xmlns:p14="http://schemas.microsoft.com/office/powerpoint/2010/main" val="2975134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915816" y="123478"/>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80320" y="1923678"/>
            <a:ext cx="5148064" cy="1015663"/>
          </a:xfrm>
          <a:prstGeom prst="rect">
            <a:avLst/>
          </a:prstGeom>
          <a:solidFill>
            <a:schemeClr val="bg1"/>
          </a:solidFill>
        </p:spPr>
        <p:txBody>
          <a:bodyPr wrap="square">
            <a:spAutoFit/>
          </a:bodyPr>
          <a:lstStyle/>
          <a:p>
            <a:pPr algn="ctr"/>
            <a:r>
              <a:rPr lang="en-US"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T</a:t>
            </a:r>
            <a:r>
              <a:rPr lang="en-GB"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he     End!</a:t>
            </a:r>
            <a:endParaRPr lang="zh-CN"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新月形 5"/>
          <p:cNvSpPr/>
          <p:nvPr/>
        </p:nvSpPr>
        <p:spPr>
          <a:xfrm rot="5400000">
            <a:off x="3908409" y="1003093"/>
            <a:ext cx="576063"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新月形 11"/>
          <p:cNvSpPr/>
          <p:nvPr/>
        </p:nvSpPr>
        <p:spPr>
          <a:xfrm rot="16200000">
            <a:off x="6081017" y="1669836"/>
            <a:ext cx="613404"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十字箭头标注 14"/>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4750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30048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𝜟</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远小于</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，因此在分母中可以忽略</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 ，结合电桥的平衡条件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en-US" b="1" dirty="0">
                    <a:solidFill>
                      <a:prstClr val="black"/>
                    </a:solidFill>
                    <a:latin typeface="Times New Roman" panose="02020603050405020304" pitchFamily="18" charset="0"/>
                    <a:ea typeface="微软雅黑" panose="020B0503020204020204" pitchFamily="34" charset="-122"/>
                  </a:rPr>
                  <a:t>，并</a:t>
                </a:r>
                <a:r>
                  <a:rPr lang="zh-CN" altLang="zh-CN" b="1" dirty="0">
                    <a:solidFill>
                      <a:prstClr val="black"/>
                    </a:solidFill>
                    <a:latin typeface="Times New Roman" panose="02020603050405020304" pitchFamily="18" charset="0"/>
                    <a:ea typeface="微软雅黑" panose="020B0503020204020204" pitchFamily="34" charset="-122"/>
                  </a:rPr>
                  <a:t>假设桥臂比为</a:t>
                </a:r>
                <a14:m>
                  <m:oMath xmlns:m="http://schemas.openxmlformats.org/officeDocument/2006/math">
                    <m:f>
                      <m:fPr>
                        <m:ctrlPr>
                          <a:rPr lang="zh-CN" altLang="zh-CN" b="1" i="1">
                            <a:solidFill>
                              <a:prstClr val="black"/>
                            </a:solidFill>
                            <a:latin typeface="Cambria Math" panose="02040503050406030204" pitchFamily="18" charset="0"/>
                            <a:ea typeface="微软雅黑" panose="020B0503020204020204" pitchFamily="34" charset="-122"/>
                          </a:rPr>
                        </m:ctrlPr>
                      </m:fPr>
                      <m:num>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num>
                      <m:den>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den>
                    </m:f>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𝒏</m:t>
                    </m:r>
                  </m:oMath>
                </a14:m>
                <a:r>
                  <a:rPr lang="zh-CN" altLang="en-US" b="1" dirty="0">
                    <a:solidFill>
                      <a:prstClr val="black"/>
                    </a:solidFill>
                    <a:latin typeface="Times New Roman" panose="02020603050405020304" pitchFamily="18" charset="0"/>
                    <a:ea typeface="微软雅黑" panose="020B0503020204020204" pitchFamily="34" charset="-122"/>
                  </a:rPr>
                  <a:t>，则有：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电桥的电压灵敏度定义为：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电压灵敏度</a:t>
                </a:r>
                <a:r>
                  <a:rPr lang="zh-CN" altLang="en-US" b="1" dirty="0">
                    <a:solidFill>
                      <a:prstClr val="black"/>
                    </a:solidFill>
                    <a:latin typeface="Times New Roman" panose="02020603050405020304" pitchFamily="18" charset="0"/>
                    <a:ea typeface="微软雅黑" panose="020B0503020204020204" pitchFamily="34" charset="-122"/>
                  </a:rPr>
                  <a:t>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，意味着在</a:t>
                </a:r>
                <a:r>
                  <a:rPr lang="zh-CN" altLang="en-US" b="1" dirty="0">
                    <a:solidFill>
                      <a:srgbClr val="FF0000"/>
                    </a:solidFill>
                    <a:latin typeface="Times New Roman" panose="02020603050405020304" pitchFamily="18" charset="0"/>
                    <a:ea typeface="微软雅黑" panose="020B0503020204020204" pitchFamily="34" charset="-122"/>
                  </a:rPr>
                  <a:t>电阻相对变化</a:t>
                </a:r>
                <a:r>
                  <a:rPr lang="zh-CN" altLang="en-US" b="1" dirty="0">
                    <a:solidFill>
                      <a:prstClr val="black"/>
                    </a:solidFill>
                    <a:latin typeface="Times New Roman" panose="02020603050405020304" pitchFamily="18" charset="0"/>
                    <a:ea typeface="微软雅黑" panose="020B0503020204020204" pitchFamily="34" charset="-122"/>
                  </a:rPr>
                  <a:t>保持</a:t>
                </a:r>
                <a:r>
                  <a:rPr lang="zh-CN" altLang="en-US" b="1" dirty="0">
                    <a:solidFill>
                      <a:srgbClr val="FF0000"/>
                    </a:solidFill>
                    <a:latin typeface="Times New Roman" panose="02020603050405020304" pitchFamily="18" charset="0"/>
                    <a:ea typeface="微软雅黑" panose="020B0503020204020204" pitchFamily="34" charset="-122"/>
                  </a:rPr>
                  <a:t>不变</a:t>
                </a:r>
                <a:r>
                  <a:rPr lang="zh-CN" altLang="en-US" b="1" dirty="0">
                    <a:solidFill>
                      <a:prstClr val="black"/>
                    </a:solidFill>
                    <a:latin typeface="Times New Roman" panose="02020603050405020304" pitchFamily="18" charset="0"/>
                    <a:ea typeface="微软雅黑" panose="020B0503020204020204" pitchFamily="34" charset="-122"/>
                  </a:rPr>
                  <a:t>的情况下，电桥的</a:t>
                </a:r>
                <a:r>
                  <a:rPr lang="zh-CN" altLang="en-US" b="1" dirty="0">
                    <a:solidFill>
                      <a:srgbClr val="FF0000"/>
                    </a:solidFill>
                    <a:latin typeface="Times New Roman" panose="02020603050405020304" pitchFamily="18" charset="0"/>
                    <a:ea typeface="微软雅黑" panose="020B0503020204020204" pitchFamily="34" charset="-122"/>
                  </a:rPr>
                  <a:t>输出电压会更大</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3004862"/>
              </a:xfrm>
              <a:prstGeom prst="rect">
                <a:avLst/>
              </a:prstGeom>
              <a:blipFill>
                <a:blip r:embed="rId3"/>
                <a:stretch>
                  <a:fillRect l="-280" t="-604" b="-1207"/>
                </a:stretch>
              </a:blipFill>
            </p:spPr>
            <p:txBody>
              <a:bodyPr/>
              <a:lstStyle/>
              <a:p>
                <a:r>
                  <a:rPr lang="zh-CN" altLang="en-US">
                    <a:noFill/>
                  </a:rPr>
                  <a:t> </a:t>
                </a:r>
              </a:p>
            </p:txBody>
          </p:sp>
        </mc:Fallback>
      </mc:AlternateContent>
      <p:sp>
        <p:nvSpPr>
          <p:cNvPr id="8" name="矩形 7"/>
          <p:cNvSpPr/>
          <p:nvPr/>
        </p:nvSpPr>
        <p:spPr>
          <a:xfrm>
            <a:off x="899592" y="1233797"/>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p:cNvSpPr/>
              <p:nvPr/>
            </p:nvSpPr>
            <p:spPr>
              <a:xfrm>
                <a:off x="3383868" y="2499742"/>
                <a:ext cx="2374946"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1">
                              <a:solidFill>
                                <a:srgbClr val="FF0000"/>
                              </a:solidFill>
                              <a:latin typeface="Cambria Math" panose="02040503050406030204" pitchFamily="18" charset="0"/>
                            </a:rPr>
                            <m:t>𝒚</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0">
                              <a:solidFill>
                                <a:srgbClr val="FF0000"/>
                              </a:solidFill>
                              <a:latin typeface="Cambria Math" panose="02040503050406030204" pitchFamily="18" charset="0"/>
                            </a:rPr>
                            <m:t>𝟎</m:t>
                          </m:r>
                        </m:sub>
                      </m:sSub>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𝒏</m:t>
                          </m:r>
                        </m:num>
                        <m:den>
                          <m:sSup>
                            <m:sSupPr>
                              <m:ctrlPr>
                                <a:rPr lang="zh-CN" altLang="en-US" b="1" i="1">
                                  <a:solidFill>
                                    <a:srgbClr val="FF0000"/>
                                  </a:solidFill>
                                  <a:latin typeface="Cambria Math" panose="02040503050406030204" pitchFamily="18" charset="0"/>
                                </a:rPr>
                              </m:ctrlPr>
                            </m:sSupPr>
                            <m:e>
                              <m:d>
                                <m:dPr>
                                  <m:ctrlPr>
                                    <a:rPr lang="zh-CN" altLang="en-US" b="1" i="1">
                                      <a:solidFill>
                                        <a:srgbClr val="FF0000"/>
                                      </a:solidFill>
                                      <a:latin typeface="Cambria Math" panose="02040503050406030204" pitchFamily="18" charset="0"/>
                                    </a:rPr>
                                  </m:ctrlPr>
                                </m:dPr>
                                <m:e>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e>
                              </m:d>
                            </m:e>
                            <m:sup>
                              <m:r>
                                <a:rPr lang="zh-CN" altLang="en-US" b="1" i="0">
                                  <a:solidFill>
                                    <a:srgbClr val="FF0000"/>
                                  </a:solidFill>
                                  <a:latin typeface="Cambria Math" panose="02040503050406030204" pitchFamily="18" charset="0"/>
                                </a:rPr>
                                <m:t>𝟐</m:t>
                              </m:r>
                            </m:sup>
                          </m:sSup>
                        </m:den>
                      </m:f>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oMath>
                  </m:oMathPara>
                </a14:m>
                <a:endParaRPr lang="zh-CN" altLang="en-US" b="1" dirty="0"/>
              </a:p>
            </p:txBody>
          </p:sp>
        </mc:Choice>
        <mc:Fallback>
          <p:sp>
            <p:nvSpPr>
              <p:cNvPr id="2" name="矩形 1"/>
              <p:cNvSpPr>
                <a:spLocks noRot="1" noChangeAspect="1" noMove="1" noResize="1" noEditPoints="1" noAdjustHandles="1" noChangeArrowheads="1" noChangeShapeType="1" noTextEdit="1"/>
              </p:cNvSpPr>
              <p:nvPr/>
            </p:nvSpPr>
            <p:spPr>
              <a:xfrm>
                <a:off x="3383868" y="2499742"/>
                <a:ext cx="2374946" cy="6572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3023828" y="3492827"/>
                <a:ext cx="3100592" cy="6270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1">
                              <a:solidFill>
                                <a:srgbClr val="FF0000"/>
                              </a:solidFill>
                              <a:latin typeface="Cambria Math" panose="02040503050406030204" pitchFamily="18" charset="0"/>
                            </a:rPr>
                            <m:t>𝑼</m:t>
                          </m:r>
                        </m:sub>
                      </m:sSub>
                      <m:r>
                        <a:rPr lang="zh-CN" altLang="en-US" b="1" i="0" smtClean="0">
                          <a:solidFill>
                            <a:schemeClr val="tx1"/>
                          </a:solidFill>
                          <a:latin typeface="Cambria Math" panose="02040503050406030204" pitchFamily="18" charset="0"/>
                        </a:rPr>
                        <m:t>=</m:t>
                      </m:r>
                      <m:f>
                        <m:fPr>
                          <m:ctrlPr>
                            <a:rPr lang="zh-CN" altLang="en-US" b="1" i="1" smtClean="0">
                              <a:solidFill>
                                <a:schemeClr val="tx1"/>
                              </a:solidFill>
                              <a:latin typeface="Cambria Math" panose="02040503050406030204" pitchFamily="18" charset="0"/>
                            </a:rPr>
                          </m:ctrlPr>
                        </m:fPr>
                        <m:num>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𝒆</m:t>
                              </m:r>
                            </m:e>
                            <m:sub>
                              <m:r>
                                <a:rPr lang="zh-CN" altLang="en-US" b="1" i="1">
                                  <a:solidFill>
                                    <a:schemeClr val="tx1"/>
                                  </a:solidFill>
                                  <a:latin typeface="Cambria Math" panose="02040503050406030204" pitchFamily="18" charset="0"/>
                                </a:rPr>
                                <m:t>𝒚</m:t>
                              </m:r>
                            </m:sub>
                          </m:sSub>
                        </m:num>
                        <m:den>
                          <m:r>
                            <a:rPr lang="zh-CN" altLang="en-US" b="1" i="0">
                              <a:solidFill>
                                <a:schemeClr val="tx1"/>
                              </a:solidFill>
                              <a:latin typeface="Cambria Math" panose="02040503050406030204" pitchFamily="18" charset="0"/>
                            </a:rPr>
                            <m:t>𝚫</m:t>
                          </m:r>
                          <m:f>
                            <m:fPr>
                              <m:type m:val="lin"/>
                              <m:ctrlPr>
                                <a:rPr lang="zh-CN" altLang="en-US" b="1" i="1">
                                  <a:solidFill>
                                    <a:schemeClr val="tx1"/>
                                  </a:solidFill>
                                  <a:latin typeface="Cambria Math" panose="02040503050406030204" pitchFamily="18" charset="0"/>
                                </a:rPr>
                              </m:ctrlPr>
                            </m:fPr>
                            <m:num>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𝑹</m:t>
                                  </m:r>
                                </m:e>
                                <m:sub>
                                  <m:r>
                                    <a:rPr lang="zh-CN" altLang="en-US" b="1" i="0">
                                      <a:solidFill>
                                        <a:schemeClr val="tx1"/>
                                      </a:solidFill>
                                      <a:latin typeface="Cambria Math" panose="02040503050406030204" pitchFamily="18" charset="0"/>
                                    </a:rPr>
                                    <m:t>𝟏</m:t>
                                  </m:r>
                                </m:sub>
                              </m:sSub>
                            </m:num>
                            <m:den>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𝑹</m:t>
                                  </m:r>
                                </m:e>
                                <m:sub>
                                  <m:r>
                                    <a:rPr lang="zh-CN" altLang="en-US" b="1" i="0">
                                      <a:solidFill>
                                        <a:schemeClr val="tx1"/>
                                      </a:solidFill>
                                      <a:latin typeface="Cambria Math" panose="02040503050406030204" pitchFamily="18" charset="0"/>
                                    </a:rPr>
                                    <m:t>𝟏</m:t>
                                  </m:r>
                                </m:sub>
                              </m:sSub>
                            </m:den>
                          </m:f>
                        </m:den>
                      </m:f>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0">
                              <a:solidFill>
                                <a:srgbClr val="FF0000"/>
                              </a:solidFill>
                              <a:latin typeface="Cambria Math" panose="02040503050406030204" pitchFamily="18" charset="0"/>
                            </a:rPr>
                            <m:t>𝟎</m:t>
                          </m:r>
                        </m:sub>
                      </m:sSub>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𝒏</m:t>
                          </m:r>
                        </m:num>
                        <m:den>
                          <m:sSup>
                            <m:sSupPr>
                              <m:ctrlPr>
                                <a:rPr lang="zh-CN" altLang="en-US" b="1" i="1">
                                  <a:solidFill>
                                    <a:srgbClr val="FF0000"/>
                                  </a:solidFill>
                                  <a:latin typeface="Cambria Math" panose="02040503050406030204" pitchFamily="18" charset="0"/>
                                </a:rPr>
                              </m:ctrlPr>
                            </m:sSupPr>
                            <m:e>
                              <m:d>
                                <m:dPr>
                                  <m:ctrlPr>
                                    <a:rPr lang="zh-CN" altLang="en-US" b="1" i="1">
                                      <a:solidFill>
                                        <a:srgbClr val="FF0000"/>
                                      </a:solidFill>
                                      <a:latin typeface="Cambria Math" panose="02040503050406030204" pitchFamily="18" charset="0"/>
                                    </a:rPr>
                                  </m:ctrlPr>
                                </m:dPr>
                                <m:e>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e>
                              </m:d>
                            </m:e>
                            <m:sup>
                              <m:r>
                                <a:rPr lang="zh-CN" altLang="en-US" b="1" i="0">
                                  <a:solidFill>
                                    <a:srgbClr val="FF0000"/>
                                  </a:solidFill>
                                  <a:latin typeface="Cambria Math" panose="02040503050406030204" pitchFamily="18" charset="0"/>
                                </a:rPr>
                                <m:t>𝟐</m:t>
                              </m:r>
                            </m:sup>
                          </m:sSup>
                        </m:den>
                      </m:f>
                    </m:oMath>
                  </m:oMathPara>
                </a14:m>
                <a:endParaRPr lang="zh-CN" altLang="en-US" b="1" dirty="0"/>
              </a:p>
            </p:txBody>
          </p:sp>
        </mc:Choice>
        <mc:Fallback>
          <p:sp>
            <p:nvSpPr>
              <p:cNvPr id="3" name="矩形 2"/>
              <p:cNvSpPr>
                <a:spLocks noRot="1" noChangeAspect="1" noMove="1" noResize="1" noEditPoints="1" noAdjustHandles="1" noChangeArrowheads="1" noChangeShapeType="1" noTextEdit="1"/>
              </p:cNvSpPr>
              <p:nvPr/>
            </p:nvSpPr>
            <p:spPr>
              <a:xfrm>
                <a:off x="3023828" y="3492827"/>
                <a:ext cx="3100592" cy="62709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8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297472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固定时，可以通过计算导数</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panose="02040503050406030204" pitchFamily="18" charset="0"/>
                          </a:rPr>
                          <m:t>𝐝</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𝑼</m:t>
                            </m:r>
                          </m:sub>
                        </m:sSub>
                      </m:num>
                      <m:den>
                        <m:r>
                          <a:rPr lang="en-US" altLang="zh-CN" b="1" i="1">
                            <a:latin typeface="Cambria Math" panose="02040503050406030204" pitchFamily="18" charset="0"/>
                          </a:rPr>
                          <m:t>𝒅𝒏</m:t>
                        </m:r>
                      </m:den>
                    </m:f>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b="1" dirty="0">
                    <a:solidFill>
                      <a:prstClr val="black"/>
                    </a:solidFill>
                    <a:latin typeface="Times New Roman" panose="02020603050405020304" pitchFamily="18" charset="0"/>
                    <a:ea typeface="微软雅黑" panose="020B0503020204020204" pitchFamily="34" charset="-122"/>
                  </a:rPr>
                  <a:t>来找到使</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𝑼</m:t>
                        </m:r>
                      </m:sub>
                    </m:sSub>
                  </m:oMath>
                </a14:m>
                <a:r>
                  <a:rPr lang="zh-CN" altLang="en-US" b="1" dirty="0">
                    <a:solidFill>
                      <a:prstClr val="black"/>
                    </a:solidFill>
                    <a:latin typeface="Times New Roman" panose="02020603050405020304" pitchFamily="18" charset="0"/>
                    <a:ea typeface="微软雅黑" panose="020B0503020204020204" pitchFamily="34" charset="-122"/>
                  </a:rPr>
                  <a:t>最大的条件，即：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因此，当</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𝒏</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r>
                  <a:rPr lang="zh-CN" altLang="zh-CN" b="1" dirty="0">
                    <a:solidFill>
                      <a:prstClr val="black"/>
                    </a:solidFill>
                    <a:latin typeface="Times New Roman" panose="02020603050405020304" pitchFamily="18" charset="0"/>
                    <a:ea typeface="微软雅黑" panose="020B0503020204020204" pitchFamily="34" charset="-122"/>
                  </a:rPr>
                  <a:t>（通常</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𝑺</m:t>
                        </m:r>
                      </m:e>
                      <m:sub>
                        <m:r>
                          <a:rPr lang="en-US" altLang="zh-CN" b="1" i="1">
                            <a:solidFill>
                              <a:prstClr val="black"/>
                            </a:solidFill>
                            <a:latin typeface="Cambria Math" panose="02040503050406030204" pitchFamily="18" charset="0"/>
                            <a:ea typeface="微软雅黑" panose="020B0503020204020204" pitchFamily="34" charset="-122"/>
                          </a:rPr>
                          <m:t>𝑼</m:t>
                        </m:r>
                      </m:sub>
                    </m:sSub>
                  </m:oMath>
                </a14:m>
                <a:r>
                  <a:rPr lang="zh-CN" altLang="zh-CN" b="1" dirty="0">
                    <a:solidFill>
                      <a:prstClr val="black"/>
                    </a:solidFill>
                    <a:latin typeface="Times New Roman" panose="02020603050405020304" pitchFamily="18" charset="0"/>
                    <a:ea typeface="微软雅黑" panose="020B0503020204020204" pitchFamily="34" charset="-122"/>
                  </a:rPr>
                  <a:t>的值达到最大，此时电桥的电压灵敏度也最高</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具体的表现为：</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2974725"/>
              </a:xfrm>
              <a:prstGeom prst="rect">
                <a:avLst/>
              </a:prstGeom>
              <a:blipFill>
                <a:blip r:embed="rId3"/>
                <a:stretch>
                  <a:fillRect l="-280"/>
                </a:stretch>
              </a:blipFill>
            </p:spPr>
            <p:txBody>
              <a:bodyPr/>
              <a:lstStyle/>
              <a:p>
                <a:r>
                  <a:rPr lang="zh-CN" altLang="en-US">
                    <a:noFill/>
                  </a:rPr>
                  <a:t> </a:t>
                </a:r>
              </a:p>
            </p:txBody>
          </p:sp>
        </mc:Fallback>
      </mc:AlternateContent>
      <p:sp>
        <p:nvSpPr>
          <p:cNvPr id="8" name="矩形 7"/>
          <p:cNvSpPr/>
          <p:nvPr/>
        </p:nvSpPr>
        <p:spPr>
          <a:xfrm>
            <a:off x="899592" y="1233797"/>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311860" y="2175706"/>
                <a:ext cx="2522485" cy="69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𝐝</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𝑼</m:t>
                              </m:r>
                            </m:sub>
                          </m:sSub>
                        </m:num>
                        <m:den>
                          <m:r>
                            <a:rPr lang="zh-CN" altLang="en-US" b="1" i="0">
                              <a:latin typeface="Cambria Math" panose="02040503050406030204" pitchFamily="18" charset="0"/>
                            </a:rPr>
                            <m:t>𝐝</m:t>
                          </m:r>
                          <m:r>
                            <a:rPr lang="zh-CN" altLang="en-US" b="1" i="1">
                              <a:latin typeface="Cambria Math" panose="02040503050406030204" pitchFamily="18" charset="0"/>
                            </a:rPr>
                            <m:t>𝒏</m:t>
                          </m:r>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num>
                        <m:den>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1">
                                      <a:latin typeface="Cambria Math" panose="02040503050406030204" pitchFamily="18" charset="0"/>
                                    </a:rPr>
                                    <m:t>𝒏</m:t>
                                  </m:r>
                                </m:e>
                              </m:d>
                            </m:e>
                            <m:sup>
                              <m:r>
                                <a:rPr lang="zh-CN" altLang="en-US" b="1" i="0">
                                  <a:latin typeface="Cambria Math" panose="02040503050406030204" pitchFamily="18" charset="0"/>
                                </a:rPr>
                                <m:t>𝟒</m:t>
                              </m:r>
                            </m:sup>
                          </m:sSup>
                        </m:den>
                      </m:f>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311860" y="2175706"/>
                <a:ext cx="2522485" cy="6944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851920" y="3435846"/>
                <a:ext cx="1471685"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𝟒</m:t>
                          </m:r>
                        </m:den>
                      </m:f>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851920" y="3435846"/>
                <a:ext cx="1471685" cy="6572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67944" y="4119922"/>
                <a:ext cx="1038939" cy="568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𝑼</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𝟒</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4067944" y="4119922"/>
                <a:ext cx="1038939" cy="56887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564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quot;System&quot;,&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defRPr sz="1600" b="1" dirty="0" smtClean="0"/>
        </a:defPPr>
      </a:lstStyle>
      <a:style>
        <a:lnRef idx="0">
          <a:schemeClr val="accent5"/>
        </a:lnRef>
        <a:fillRef idx="3">
          <a:schemeClr val="accent5"/>
        </a:fillRef>
        <a:effectRef idx="3">
          <a:schemeClr val="accent5"/>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11744</TotalTime>
  <Words>6545</Words>
  <Application>Microsoft Office PowerPoint</Application>
  <PresentationFormat>全屏显示(16:9)</PresentationFormat>
  <Paragraphs>831</Paragraphs>
  <Slides>72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72</vt:i4>
      </vt:variant>
    </vt:vector>
  </HeadingPairs>
  <TitlesOfParts>
    <vt:vector size="80" baseType="lpstr">
      <vt:lpstr>等线</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马锋</dc:creator>
  <cp:lastModifiedBy>守兵 刘</cp:lastModifiedBy>
  <cp:revision>1195</cp:revision>
  <dcterms:created xsi:type="dcterms:W3CDTF">2019-08-08T08:45:05Z</dcterms:created>
  <dcterms:modified xsi:type="dcterms:W3CDTF">2025-10-01T10:44:23Z</dcterms:modified>
</cp:coreProperties>
</file>